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5"/>
  </p:notesMasterIdLst>
  <p:handoutMasterIdLst>
    <p:handoutMasterId r:id="rId16"/>
  </p:handoutMasterIdLst>
  <p:sldIdLst>
    <p:sldId id="256" r:id="rId3"/>
    <p:sldId id="1104" r:id="rId4"/>
    <p:sldId id="303" r:id="rId5"/>
    <p:sldId id="277" r:id="rId6"/>
    <p:sldId id="1008" r:id="rId7"/>
    <p:sldId id="1103" r:id="rId8"/>
    <p:sldId id="1105" r:id="rId9"/>
    <p:sldId id="1106" r:id="rId10"/>
    <p:sldId id="1107" r:id="rId11"/>
    <p:sldId id="1108" r:id="rId12"/>
    <p:sldId id="1109" r:id="rId13"/>
    <p:sldId id="1110"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A20000"/>
    <a:srgbClr val="1E5BA3"/>
    <a:srgbClr val="DC1C12"/>
    <a:srgbClr val="FFEBAB"/>
    <a:srgbClr val="00B4FF"/>
    <a:srgbClr val="F49730"/>
    <a:srgbClr val="ED6929"/>
    <a:srgbClr val="83C024"/>
    <a:srgbClr val="2D9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6" autoAdjust="0"/>
    <p:restoredTop sz="96182" autoAdjust="0"/>
  </p:normalViewPr>
  <p:slideViewPr>
    <p:cSldViewPr snapToGrid="0">
      <p:cViewPr varScale="1">
        <p:scale>
          <a:sx n="92" d="100"/>
          <a:sy n="92" d="100"/>
        </p:scale>
        <p:origin x="708" y="84"/>
      </p:cViewPr>
      <p:guideLst>
        <p:guide orient="horz" pos="2358"/>
        <p:guide pos="3740"/>
      </p:guideLst>
    </p:cSldViewPr>
  </p:slideViewPr>
  <p:notesTextViewPr>
    <p:cViewPr>
      <p:scale>
        <a:sx n="3" d="2"/>
        <a:sy n="3" d="2"/>
      </p:scale>
      <p:origin x="0" y="0"/>
    </p:cViewPr>
  </p:notesTextViewPr>
  <p:sorterViewPr>
    <p:cViewPr>
      <p:scale>
        <a:sx n="200" d="100"/>
        <a:sy n="200" d="100"/>
      </p:scale>
      <p:origin x="0" y="0"/>
    </p:cViewPr>
  </p:sorterViewPr>
  <p:notesViewPr>
    <p:cSldViewPr snapToGrid="0" showGuides="1">
      <p:cViewPr varScale="1">
        <p:scale>
          <a:sx n="77" d="100"/>
          <a:sy n="77" d="100"/>
        </p:scale>
        <p:origin x="-1944" y="-84"/>
      </p:cViewPr>
      <p:guideLst>
        <p:guide orient="horz" pos="3145"/>
        <p:guide pos="210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78E0E4-DC06-4041-AFA7-BB6F527FFA3F}" type="datetimeFigureOut">
              <a:rPr lang="zh-CN" altLang="en-US" smtClean="0"/>
            </a:fld>
            <a:endParaRPr lang="zh-CN" altLang="en-US"/>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4B7432-8BB0-4EFA-A417-EFCDC17B281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userDrawn="1">
  <p:cSld name="标题幻灯片">
    <p:spTree>
      <p:nvGrpSpPr>
        <p:cNvPr id="1" name=""/>
        <p:cNvGrpSpPr/>
        <p:nvPr/>
      </p:nvGrpSpPr>
      <p:grpSpPr>
        <a:xfrm>
          <a:off x="0" y="0"/>
          <a:ext cx="0" cy="0"/>
          <a:chOff x="0" y="0"/>
          <a:chExt cx="0" cy="0"/>
        </a:xfrm>
      </p:grpSpPr>
      <p:sp>
        <p:nvSpPr>
          <p:cNvPr id="15" name="Rectangle 5_1"/>
          <p:cNvSpPr/>
          <p:nvPr userDrawn="true"/>
        </p:nvSpPr>
        <p:spPr>
          <a:xfrm>
            <a:off x="0" y="0"/>
            <a:ext cx="12192000" cy="4992914"/>
          </a:xfrm>
          <a:prstGeom prst="rect">
            <a:avLst/>
          </a:prstGeom>
          <a:blipFill>
            <a:blip r:embed="rId2">
              <a:duotone>
                <a:schemeClr val="accent3">
                  <a:shade val="45000"/>
                  <a:satMod val="135000"/>
                </a:schemeClr>
                <a:prstClr val="white"/>
              </a:duotone>
            </a:blip>
            <a:stretch>
              <a:fillRect t="-38404" b="-3818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true"/>
        </p:nvSpPr>
        <p:spPr>
          <a:xfrm>
            <a:off x="0" y="-1"/>
            <a:ext cx="12192000" cy="4992915"/>
          </a:xfrm>
          <a:prstGeom prst="rect">
            <a:avLst/>
          </a:prstGeom>
          <a:gradFill flip="none" rotWithShape="true">
            <a:gsLst>
              <a:gs pos="30000">
                <a:schemeClr val="accent1">
                  <a:alpha val="90000"/>
                </a:schemeClr>
              </a:gs>
              <a:gs pos="100000">
                <a:schemeClr val="accent2">
                  <a:alpha val="90000"/>
                </a:schemeClr>
              </a:gs>
            </a:gsLst>
            <a:lin ang="270000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userDrawn="true"/>
        </p:nvSpPr>
        <p:spPr>
          <a:xfrm>
            <a:off x="0" y="4254500"/>
            <a:ext cx="12192000" cy="2603501"/>
          </a:xfrm>
          <a:custGeom>
            <a:avLst/>
            <a:gdLst>
              <a:gd name="connsiteX0" fmla="*/ 0 w 12192000"/>
              <a:gd name="connsiteY0" fmla="*/ 0 h 4533003"/>
              <a:gd name="connsiteX1" fmla="*/ 6079960 w 12192000"/>
              <a:gd name="connsiteY1" fmla="*/ 1109358 h 4533003"/>
              <a:gd name="connsiteX2" fmla="*/ 6112041 w 12192000"/>
              <a:gd name="connsiteY2" fmla="*/ 1109358 h 4533003"/>
              <a:gd name="connsiteX3" fmla="*/ 12192000 w 12192000"/>
              <a:gd name="connsiteY3" fmla="*/ 1 h 4533003"/>
              <a:gd name="connsiteX4" fmla="*/ 12192000 w 12192000"/>
              <a:gd name="connsiteY4" fmla="*/ 4533003 h 4533003"/>
              <a:gd name="connsiteX5" fmla="*/ 0 w 12192000"/>
              <a:gd name="connsiteY5" fmla="*/ 4533003 h 4533003"/>
              <a:gd name="connsiteX0-1" fmla="*/ 0 w 12192000"/>
              <a:gd name="connsiteY0-2" fmla="*/ 0 h 4533003"/>
              <a:gd name="connsiteX1-3" fmla="*/ 6079960 w 12192000"/>
              <a:gd name="connsiteY1-4" fmla="*/ 1109358 h 4533003"/>
              <a:gd name="connsiteX2-5" fmla="*/ 6289841 w 12192000"/>
              <a:gd name="connsiteY2-6" fmla="*/ 1551603 h 4533003"/>
              <a:gd name="connsiteX3-7" fmla="*/ 12192000 w 12192000"/>
              <a:gd name="connsiteY3-8" fmla="*/ 1 h 4533003"/>
              <a:gd name="connsiteX4-9" fmla="*/ 12192000 w 12192000"/>
              <a:gd name="connsiteY4-10" fmla="*/ 4533003 h 4533003"/>
              <a:gd name="connsiteX5-11" fmla="*/ 0 w 12192000"/>
              <a:gd name="connsiteY5-12" fmla="*/ 4533003 h 4533003"/>
              <a:gd name="connsiteX6" fmla="*/ 0 w 12192000"/>
              <a:gd name="connsiteY6" fmla="*/ 0 h 4533003"/>
              <a:gd name="connsiteX0-13" fmla="*/ 0 w 12192000"/>
              <a:gd name="connsiteY0-14" fmla="*/ 0 h 4533003"/>
              <a:gd name="connsiteX1-15" fmla="*/ 6079960 w 12192000"/>
              <a:gd name="connsiteY1-16" fmla="*/ 1109358 h 4533003"/>
              <a:gd name="connsiteX2-17" fmla="*/ 12192000 w 12192000"/>
              <a:gd name="connsiteY2-18" fmla="*/ 1 h 4533003"/>
              <a:gd name="connsiteX3-19" fmla="*/ 12192000 w 12192000"/>
              <a:gd name="connsiteY3-20" fmla="*/ 4533003 h 4533003"/>
              <a:gd name="connsiteX4-21" fmla="*/ 0 w 12192000"/>
              <a:gd name="connsiteY4-22" fmla="*/ 4533003 h 4533003"/>
              <a:gd name="connsiteX5-23" fmla="*/ 0 w 12192000"/>
              <a:gd name="connsiteY5-24" fmla="*/ 0 h 4533003"/>
              <a:gd name="connsiteX0-25" fmla="*/ 0 w 12192000"/>
              <a:gd name="connsiteY0-26" fmla="*/ 0 h 4533003"/>
              <a:gd name="connsiteX1-27" fmla="*/ 9267660 w 12192000"/>
              <a:gd name="connsiteY1-28" fmla="*/ 1153583 h 4533003"/>
              <a:gd name="connsiteX2-29" fmla="*/ 12192000 w 12192000"/>
              <a:gd name="connsiteY2-30" fmla="*/ 1 h 4533003"/>
              <a:gd name="connsiteX3-31" fmla="*/ 12192000 w 12192000"/>
              <a:gd name="connsiteY3-32" fmla="*/ 4533003 h 4533003"/>
              <a:gd name="connsiteX4-33" fmla="*/ 0 w 12192000"/>
              <a:gd name="connsiteY4-34" fmla="*/ 4533003 h 4533003"/>
              <a:gd name="connsiteX5-35" fmla="*/ 0 w 12192000"/>
              <a:gd name="connsiteY5-36" fmla="*/ 0 h 4533003"/>
              <a:gd name="connsiteX0-37" fmla="*/ 0 w 12192000"/>
              <a:gd name="connsiteY0-38" fmla="*/ 0 h 4533003"/>
              <a:gd name="connsiteX1-39" fmla="*/ 9318460 w 12192000"/>
              <a:gd name="connsiteY1-40" fmla="*/ 1197807 h 4533003"/>
              <a:gd name="connsiteX2-41" fmla="*/ 12192000 w 12192000"/>
              <a:gd name="connsiteY2-42" fmla="*/ 1 h 4533003"/>
              <a:gd name="connsiteX3-43" fmla="*/ 12192000 w 12192000"/>
              <a:gd name="connsiteY3-44" fmla="*/ 4533003 h 4533003"/>
              <a:gd name="connsiteX4-45" fmla="*/ 0 w 12192000"/>
              <a:gd name="connsiteY4-46" fmla="*/ 4533003 h 4533003"/>
              <a:gd name="connsiteX5-47" fmla="*/ 0 w 12192000"/>
              <a:gd name="connsiteY5-48" fmla="*/ 0 h 45330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2192000" h="4533003">
                <a:moveTo>
                  <a:pt x="0" y="0"/>
                </a:moveTo>
                <a:lnTo>
                  <a:pt x="9318460" y="1197807"/>
                </a:lnTo>
                <a:lnTo>
                  <a:pt x="12192000" y="1"/>
                </a:lnTo>
                <a:lnTo>
                  <a:pt x="12192000" y="4533003"/>
                </a:lnTo>
                <a:lnTo>
                  <a:pt x="0" y="4533003"/>
                </a:lnTo>
                <a:lnTo>
                  <a:pt x="0" y="0"/>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01" name="副标题 2"/>
          <p:cNvSpPr>
            <a:spLocks noGrp="true"/>
          </p:cNvSpPr>
          <p:nvPr>
            <p:ph type="subTitle" idx="1"/>
          </p:nvPr>
        </p:nvSpPr>
        <p:spPr>
          <a:xfrm>
            <a:off x="1343478" y="2567212"/>
            <a:ext cx="6177644" cy="558799"/>
          </a:xfrm>
        </p:spPr>
        <p:txBody>
          <a:bodyPr anchor="t">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9802" name="标题 1"/>
          <p:cNvSpPr>
            <a:spLocks noGrp="true"/>
          </p:cNvSpPr>
          <p:nvPr userDrawn="true">
            <p:ph type="ctrTitle"/>
          </p:nvPr>
        </p:nvSpPr>
        <p:spPr>
          <a:xfrm>
            <a:off x="1343478" y="1315965"/>
            <a:ext cx="6177644" cy="1251248"/>
          </a:xfrm>
        </p:spPr>
        <p:txBody>
          <a:bodyPr anchor="b">
            <a:normAutofit/>
          </a:bodyPr>
          <a:lstStyle>
            <a:lvl1pPr algn="l">
              <a:defRPr sz="4000">
                <a:solidFill>
                  <a:schemeClr val="bg1"/>
                </a:solidFill>
              </a:defRPr>
            </a:lvl1pPr>
          </a:lstStyle>
          <a:p>
            <a:r>
              <a:rPr lang="en-US" dirty="0"/>
              <a:t>Click to edit Master title style</a:t>
            </a:r>
            <a:endParaRPr lang="zh-CN" altLang="en-US" dirty="0"/>
          </a:p>
        </p:txBody>
      </p:sp>
      <p:sp>
        <p:nvSpPr>
          <p:cNvPr id="12" name="文本占位符 13"/>
          <p:cNvSpPr>
            <a:spLocks noGrp="true"/>
          </p:cNvSpPr>
          <p:nvPr userDrawn="true">
            <p:ph type="body" sz="quarter" idx="10" hasCustomPrompt="true"/>
          </p:nvPr>
        </p:nvSpPr>
        <p:spPr>
          <a:xfrm>
            <a:off x="3007178" y="5514206"/>
            <a:ext cx="6177644" cy="296271"/>
          </a:xfrm>
        </p:spPr>
        <p:txBody>
          <a:bodyPr vert="horz" anchor="ctr">
            <a:noAutofit/>
          </a:bodyPr>
          <a:lstStyle>
            <a:lvl1pPr marL="0" indent="0" algn="ctr">
              <a:buNone/>
              <a:defRPr sz="1400" b="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true"/>
          </p:cNvSpPr>
          <p:nvPr userDrawn="true">
            <p:ph type="body" sz="quarter" idx="11" hasCustomPrompt="true"/>
          </p:nvPr>
        </p:nvSpPr>
        <p:spPr>
          <a:xfrm>
            <a:off x="3007178" y="5810477"/>
            <a:ext cx="6177644" cy="296271"/>
          </a:xfrm>
        </p:spPr>
        <p:txBody>
          <a:bodyPr vert="horz" anchor="ctr">
            <a:noAutofit/>
          </a:bodyPr>
          <a:lstStyle>
            <a:lvl1pPr marL="0" indent="0" algn="ctr">
              <a:buNone/>
              <a:defRPr sz="1400" b="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
        <p:nvSpPr>
          <p:cNvPr id="10" name="Freeform 8_1"/>
          <p:cNvSpPr/>
          <p:nvPr userDrawn="true"/>
        </p:nvSpPr>
        <p:spPr>
          <a:xfrm>
            <a:off x="0" y="4432300"/>
            <a:ext cx="12192000" cy="2425701"/>
          </a:xfrm>
          <a:custGeom>
            <a:avLst/>
            <a:gdLst>
              <a:gd name="connsiteX0" fmla="*/ 0 w 12192000"/>
              <a:gd name="connsiteY0" fmla="*/ 0 h 4533003"/>
              <a:gd name="connsiteX1" fmla="*/ 6079960 w 12192000"/>
              <a:gd name="connsiteY1" fmla="*/ 1109358 h 4533003"/>
              <a:gd name="connsiteX2" fmla="*/ 6112041 w 12192000"/>
              <a:gd name="connsiteY2" fmla="*/ 1109358 h 4533003"/>
              <a:gd name="connsiteX3" fmla="*/ 12192000 w 12192000"/>
              <a:gd name="connsiteY3" fmla="*/ 1 h 4533003"/>
              <a:gd name="connsiteX4" fmla="*/ 12192000 w 12192000"/>
              <a:gd name="connsiteY4" fmla="*/ 4533003 h 4533003"/>
              <a:gd name="connsiteX5" fmla="*/ 0 w 12192000"/>
              <a:gd name="connsiteY5" fmla="*/ 4533003 h 4533003"/>
              <a:gd name="connsiteX0-1" fmla="*/ 0 w 12192000"/>
              <a:gd name="connsiteY0-2" fmla="*/ 0 h 4533003"/>
              <a:gd name="connsiteX1-3" fmla="*/ 6079960 w 12192000"/>
              <a:gd name="connsiteY1-4" fmla="*/ 1109358 h 4533003"/>
              <a:gd name="connsiteX2-5" fmla="*/ 6112041 w 12192000"/>
              <a:gd name="connsiteY2-6" fmla="*/ 872029 h 4533003"/>
              <a:gd name="connsiteX3-7" fmla="*/ 12192000 w 12192000"/>
              <a:gd name="connsiteY3-8" fmla="*/ 1 h 4533003"/>
              <a:gd name="connsiteX4-9" fmla="*/ 12192000 w 12192000"/>
              <a:gd name="connsiteY4-10" fmla="*/ 4533003 h 4533003"/>
              <a:gd name="connsiteX5-11" fmla="*/ 0 w 12192000"/>
              <a:gd name="connsiteY5-12" fmla="*/ 4533003 h 4533003"/>
              <a:gd name="connsiteX6" fmla="*/ 0 w 12192000"/>
              <a:gd name="connsiteY6" fmla="*/ 0 h 4533003"/>
              <a:gd name="connsiteX0-13" fmla="*/ 0 w 12192000"/>
              <a:gd name="connsiteY0-14" fmla="*/ 0 h 4533003"/>
              <a:gd name="connsiteX1-15" fmla="*/ 6079960 w 12192000"/>
              <a:gd name="connsiteY1-16" fmla="*/ 1109358 h 4533003"/>
              <a:gd name="connsiteX2-17" fmla="*/ 6107278 w 12192000"/>
              <a:gd name="connsiteY2-18" fmla="*/ 867579 h 4533003"/>
              <a:gd name="connsiteX3-19" fmla="*/ 12192000 w 12192000"/>
              <a:gd name="connsiteY3-20" fmla="*/ 1 h 4533003"/>
              <a:gd name="connsiteX4-21" fmla="*/ 12192000 w 12192000"/>
              <a:gd name="connsiteY4-22" fmla="*/ 4533003 h 4533003"/>
              <a:gd name="connsiteX5-23" fmla="*/ 0 w 12192000"/>
              <a:gd name="connsiteY5-24" fmla="*/ 4533003 h 4533003"/>
              <a:gd name="connsiteX6-25" fmla="*/ 0 w 12192000"/>
              <a:gd name="connsiteY6-26" fmla="*/ 0 h 4533003"/>
              <a:gd name="connsiteX0-27" fmla="*/ 0 w 12192000"/>
              <a:gd name="connsiteY0-28" fmla="*/ 0 h 4533003"/>
              <a:gd name="connsiteX1-29" fmla="*/ 6103773 w 12192000"/>
              <a:gd name="connsiteY1-30" fmla="*/ 877962 h 4533003"/>
              <a:gd name="connsiteX2-31" fmla="*/ 6107278 w 12192000"/>
              <a:gd name="connsiteY2-32" fmla="*/ 867579 h 4533003"/>
              <a:gd name="connsiteX3-33" fmla="*/ 12192000 w 12192000"/>
              <a:gd name="connsiteY3-34" fmla="*/ 1 h 4533003"/>
              <a:gd name="connsiteX4-35" fmla="*/ 12192000 w 12192000"/>
              <a:gd name="connsiteY4-36" fmla="*/ 4533003 h 4533003"/>
              <a:gd name="connsiteX5-37" fmla="*/ 0 w 12192000"/>
              <a:gd name="connsiteY5-38" fmla="*/ 4533003 h 4533003"/>
              <a:gd name="connsiteX6-39" fmla="*/ 0 w 12192000"/>
              <a:gd name="connsiteY6-40" fmla="*/ 0 h 4533003"/>
              <a:gd name="connsiteX0-41" fmla="*/ 0 w 12192000"/>
              <a:gd name="connsiteY0-42" fmla="*/ 0 h 4533003"/>
              <a:gd name="connsiteX1-43" fmla="*/ 6103773 w 12192000"/>
              <a:gd name="connsiteY1-44" fmla="*/ 877962 h 4533003"/>
              <a:gd name="connsiteX2-45" fmla="*/ 6666078 w 12192000"/>
              <a:gd name="connsiteY2-46" fmla="*/ 2196627 h 4533003"/>
              <a:gd name="connsiteX3-47" fmla="*/ 12192000 w 12192000"/>
              <a:gd name="connsiteY3-48" fmla="*/ 1 h 4533003"/>
              <a:gd name="connsiteX4-49" fmla="*/ 12192000 w 12192000"/>
              <a:gd name="connsiteY4-50" fmla="*/ 4533003 h 4533003"/>
              <a:gd name="connsiteX5-51" fmla="*/ 0 w 12192000"/>
              <a:gd name="connsiteY5-52" fmla="*/ 4533003 h 4533003"/>
              <a:gd name="connsiteX6-53" fmla="*/ 0 w 12192000"/>
              <a:gd name="connsiteY6-54" fmla="*/ 0 h 4533003"/>
              <a:gd name="connsiteX0-55" fmla="*/ 0 w 12192000"/>
              <a:gd name="connsiteY0-56" fmla="*/ 0 h 4533003"/>
              <a:gd name="connsiteX1-57" fmla="*/ 6103773 w 12192000"/>
              <a:gd name="connsiteY1-58" fmla="*/ 877962 h 4533003"/>
              <a:gd name="connsiteX2-59" fmla="*/ 12192000 w 12192000"/>
              <a:gd name="connsiteY2-60" fmla="*/ 1 h 4533003"/>
              <a:gd name="connsiteX3-61" fmla="*/ 12192000 w 12192000"/>
              <a:gd name="connsiteY3-62" fmla="*/ 4533003 h 4533003"/>
              <a:gd name="connsiteX4-63" fmla="*/ 0 w 12192000"/>
              <a:gd name="connsiteY4-64" fmla="*/ 4533003 h 4533003"/>
              <a:gd name="connsiteX5-65" fmla="*/ 0 w 12192000"/>
              <a:gd name="connsiteY5-66" fmla="*/ 0 h 4533003"/>
              <a:gd name="connsiteX0-67" fmla="*/ 0 w 12192000"/>
              <a:gd name="connsiteY0-68" fmla="*/ 0 h 4533003"/>
              <a:gd name="connsiteX1-69" fmla="*/ 9278773 w 12192000"/>
              <a:gd name="connsiteY1-70" fmla="*/ 1067826 h 4533003"/>
              <a:gd name="connsiteX2-71" fmla="*/ 12192000 w 12192000"/>
              <a:gd name="connsiteY2-72" fmla="*/ 1 h 4533003"/>
              <a:gd name="connsiteX3-73" fmla="*/ 12192000 w 12192000"/>
              <a:gd name="connsiteY3-74" fmla="*/ 4533003 h 4533003"/>
              <a:gd name="connsiteX4-75" fmla="*/ 0 w 12192000"/>
              <a:gd name="connsiteY4-76" fmla="*/ 4533003 h 4533003"/>
              <a:gd name="connsiteX5-77" fmla="*/ 0 w 12192000"/>
              <a:gd name="connsiteY5-78" fmla="*/ 0 h 45330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2192000" h="4533003">
                <a:moveTo>
                  <a:pt x="0" y="0"/>
                </a:moveTo>
                <a:lnTo>
                  <a:pt x="9278773" y="1067826"/>
                </a:lnTo>
                <a:lnTo>
                  <a:pt x="12192000" y="1"/>
                </a:lnTo>
                <a:lnTo>
                  <a:pt x="12192000" y="4533003"/>
                </a:lnTo>
                <a:lnTo>
                  <a:pt x="0" y="453300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showMasterSp="0" userDrawn="1">
  <p:cSld name="节标题">
    <p:spTree>
      <p:nvGrpSpPr>
        <p:cNvPr id="1" name=""/>
        <p:cNvGrpSpPr/>
        <p:nvPr/>
      </p:nvGrpSpPr>
      <p:grpSpPr>
        <a:xfrm>
          <a:off x="0" y="0"/>
          <a:ext cx="0" cy="0"/>
          <a:chOff x="0" y="0"/>
          <a:chExt cx="0" cy="0"/>
        </a:xfrm>
      </p:grpSpPr>
      <p:sp>
        <p:nvSpPr>
          <p:cNvPr id="4" name="Rectangle 5_1"/>
          <p:cNvSpPr/>
          <p:nvPr userDrawn="true"/>
        </p:nvSpPr>
        <p:spPr>
          <a:xfrm>
            <a:off x="0" y="1741712"/>
            <a:ext cx="12192000" cy="3251201"/>
          </a:xfrm>
          <a:prstGeom prst="rect">
            <a:avLst/>
          </a:prstGeom>
          <a:blipFill>
            <a:blip r:embed="rId2">
              <a:duotone>
                <a:schemeClr val="accent3">
                  <a:shade val="45000"/>
                  <a:satMod val="135000"/>
                </a:schemeClr>
                <a:prstClr val="white"/>
              </a:duotone>
            </a:blip>
            <a:srcRect/>
            <a:stretch>
              <a:fillRect t="-101299" b="-4772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true"/>
        </p:nvSpPr>
        <p:spPr>
          <a:xfrm>
            <a:off x="0" y="1741714"/>
            <a:ext cx="12192000" cy="3251200"/>
          </a:xfrm>
          <a:prstGeom prst="rect">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流程图: 过程 5"/>
          <p:cNvSpPr/>
          <p:nvPr userDrawn="true"/>
        </p:nvSpPr>
        <p:spPr>
          <a:xfrm>
            <a:off x="-1117" y="1566581"/>
            <a:ext cx="12192000" cy="59960"/>
          </a:xfrm>
          <a:prstGeom prst="flowChartProcess">
            <a:avLst/>
          </a:prstGeom>
          <a:solidFill>
            <a:srgbClr val="F4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a:spLocks noGrp="true"/>
          </p:cNvSpPr>
          <p:nvPr userDrawn="true">
            <p:ph type="title"/>
          </p:nvPr>
        </p:nvSpPr>
        <p:spPr>
          <a:xfrm>
            <a:off x="4783241" y="2533650"/>
            <a:ext cx="5419185" cy="895350"/>
          </a:xfr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21" name="文本占位符 2"/>
          <p:cNvSpPr>
            <a:spLocks noGrp="true"/>
          </p:cNvSpPr>
          <p:nvPr userDrawn="true">
            <p:ph type="body" idx="1"/>
          </p:nvPr>
        </p:nvSpPr>
        <p:spPr>
          <a:xfrm>
            <a:off x="4784357" y="3429000"/>
            <a:ext cx="5419185" cy="1015623"/>
          </a:xfrm>
        </p:spPr>
        <p:txBody>
          <a:bodyPr anchor="t">
            <a:normAutofit/>
          </a:bodyPr>
          <a:lstStyle>
            <a:lvl1pPr marL="0" indent="0" algn="l">
              <a:lnSpc>
                <a:spcPct val="150000"/>
              </a:lnSpc>
              <a:spcBef>
                <a:spcPts val="0"/>
              </a:spcBef>
              <a:buNone/>
              <a:defRPr sz="11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日期占位符 2"/>
          <p:cNvSpPr>
            <a:spLocks noGrp="true"/>
          </p:cNvSpPr>
          <p:nvPr>
            <p:ph type="dt" sz="half" idx="10"/>
          </p:nvPr>
        </p:nvSpPr>
        <p:spPr/>
        <p:txBody>
          <a:bodyPr/>
          <a:lstStyle/>
          <a:p>
            <a:fld id="{6489D9C7-5DC6-4263-87FF-7C99F6FB63C3}" type="datetime1">
              <a:rPr lang="zh-CN" altLang="en-US" smtClean="0"/>
            </a:fld>
            <a:endParaRPr lang="zh-CN" altLang="en-US"/>
          </a:p>
        </p:txBody>
      </p:sp>
      <p:sp>
        <p:nvSpPr>
          <p:cNvPr id="4" name="页脚占位符 3"/>
          <p:cNvSpPr>
            <a:spLocks noGrp="true"/>
          </p:cNvSpPr>
          <p:nvPr>
            <p:ph type="ftr" sz="quarter" idx="11"/>
          </p:nvPr>
        </p:nvSpPr>
        <p:spPr/>
        <p:txBody>
          <a:bodyPr/>
          <a:lstStyle/>
          <a:p>
            <a:r>
              <a:rPr lang="en-US" altLang="zh-CN"/>
              <a:t>www.islide.cc</a:t>
            </a:r>
            <a:endParaRPr lang="zh-CN" altLang="en-US" dirty="0"/>
          </a:p>
        </p:txBody>
      </p:sp>
      <p:sp>
        <p:nvSpPr>
          <p:cNvPr id="5" name="灯片编号占位符 4"/>
          <p:cNvSpPr>
            <a:spLocks noGrp="true"/>
          </p:cNvSpPr>
          <p:nvPr>
            <p:ph type="sldNum" sz="quarter" idx="12"/>
          </p:nvPr>
        </p:nvSpPr>
        <p:spPr/>
        <p:txBody>
          <a:bodyPr/>
          <a:lstStyle/>
          <a:p>
            <a:fld id="{5DD3DB80-B894-403A-B48E-6FDC1A72010E}" type="slidenum">
              <a:rPr lang="zh-CN" altLang="en-US" smtClean="0"/>
            </a:fld>
            <a:endParaRPr lang="zh-CN" altLang="en-US"/>
          </a:p>
        </p:txBody>
      </p:sp>
      <p:sp>
        <p:nvSpPr>
          <p:cNvPr id="6" name="标题 5"/>
          <p:cNvSpPr>
            <a:spLocks noGrp="true"/>
          </p:cNvSpPr>
          <p:nvPr>
            <p:ph type="title"/>
          </p:nvPr>
        </p:nvSpPr>
        <p:spPr/>
        <p:txBody>
          <a:bodyPr/>
          <a:lstStyle>
            <a:lvl1pPr>
              <a:defRPr/>
            </a:lvl1pPr>
          </a:lstStyle>
          <a:p>
            <a:r>
              <a:rPr lang="en-US" altLang="zh-CN" dirty="0"/>
              <a:t>Click to edit Master title style</a:t>
            </a:r>
            <a:endParaRPr lang="zh-CN" altLang="en-US" dirty="0"/>
          </a:p>
        </p:txBody>
      </p:sp>
      <p:sp>
        <p:nvSpPr>
          <p:cNvPr id="8" name="内容占位符 7"/>
          <p:cNvSpPr>
            <a:spLocks noGrp="true"/>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仅标题页">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5" name="Rectangle 5_1"/>
          <p:cNvSpPr/>
          <p:nvPr userDrawn="true"/>
        </p:nvSpPr>
        <p:spPr>
          <a:xfrm>
            <a:off x="0" y="0"/>
            <a:ext cx="12192000" cy="6858000"/>
          </a:xfrm>
          <a:prstGeom prst="rect">
            <a:avLst/>
          </a:prstGeom>
          <a:blipFill>
            <a:blip r:embed="rId2">
              <a:duotone>
                <a:schemeClr val="accent3">
                  <a:shade val="45000"/>
                  <a:satMod val="135000"/>
                </a:schemeClr>
                <a:prstClr val="white"/>
              </a:duotone>
            </a:blip>
            <a:srcRect/>
            <a:stretch>
              <a:fillRect t="-9028" b="-902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true"/>
        </p:nvSpPr>
        <p:spPr>
          <a:xfrm>
            <a:off x="0" y="-1"/>
            <a:ext cx="12192000" cy="6858001"/>
          </a:xfrm>
          <a:prstGeom prst="rect">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标题 1"/>
          <p:cNvSpPr>
            <a:spLocks noGrp="true"/>
          </p:cNvSpPr>
          <p:nvPr userDrawn="true">
            <p:ph type="ctrTitle" hasCustomPrompt="true"/>
          </p:nvPr>
        </p:nvSpPr>
        <p:spPr>
          <a:xfrm>
            <a:off x="673100" y="1135063"/>
            <a:ext cx="10845798" cy="1621509"/>
          </a:xfrm>
        </p:spPr>
        <p:txBody>
          <a:bodyPr anchor="b">
            <a:normAutofit/>
          </a:bodyPr>
          <a:lstStyle>
            <a:lvl1pPr marL="0" indent="0" algn="ctr">
              <a:buFont typeface="Arial" panose="02080604020202020204" pitchFamily="34" charset="0"/>
              <a:buNone/>
              <a:defRPr sz="3200">
                <a:solidFill>
                  <a:schemeClr val="bg1"/>
                </a:solidFill>
              </a:defRPr>
            </a:lvl1pPr>
          </a:lstStyle>
          <a:p>
            <a:r>
              <a:rPr lang="en-US" altLang="zh-CN" dirty="0"/>
              <a:t>Conclusion</a:t>
            </a:r>
            <a:endParaRPr lang="zh-CN" altLang="en-US" dirty="0"/>
          </a:p>
        </p:txBody>
      </p:sp>
      <p:sp>
        <p:nvSpPr>
          <p:cNvPr id="15" name="文本占位符 62"/>
          <p:cNvSpPr>
            <a:spLocks noGrp="true"/>
          </p:cNvSpPr>
          <p:nvPr userDrawn="true">
            <p:ph type="body" sz="quarter" idx="18" hasCustomPrompt="true"/>
          </p:nvPr>
        </p:nvSpPr>
        <p:spPr>
          <a:xfrm>
            <a:off x="673100" y="3441299"/>
            <a:ext cx="10845798" cy="310871"/>
          </a:xfrm>
        </p:spPr>
        <p:txBody>
          <a:bodyPr vert="horz" lIns="91440" tIns="45720" rIns="91440" bIns="45720" rtlCol="0">
            <a:normAutofit/>
          </a:bodyPr>
          <a:lstStyle>
            <a:lvl1pPr marL="0" indent="0" algn="ctr">
              <a:buNone/>
              <a:defRPr lang="zh-CN" altLang="en-US" sz="14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endParaRPr lang="en-US" altLang="zh-CN" dirty="0"/>
          </a:p>
        </p:txBody>
      </p:sp>
      <p:sp>
        <p:nvSpPr>
          <p:cNvPr id="6" name="文本占位符 13"/>
          <p:cNvSpPr>
            <a:spLocks noGrp="true"/>
          </p:cNvSpPr>
          <p:nvPr>
            <p:ph type="body" sz="quarter" idx="10" hasCustomPrompt="true"/>
          </p:nvPr>
        </p:nvSpPr>
        <p:spPr>
          <a:xfrm>
            <a:off x="673102" y="3145028"/>
            <a:ext cx="10845798" cy="296271"/>
          </a:xfrm>
        </p:spPr>
        <p:txBody>
          <a:bodyPr vert="horz" anchor="ctr">
            <a:noAutofit/>
          </a:bodyPr>
          <a:lstStyle>
            <a:lvl1pPr marL="0" indent="0" algn="ctr">
              <a:buNone/>
              <a:defRPr sz="14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2"/>
          <p:cNvSpPr>
            <a:spLocks noGrp="true"/>
          </p:cNvSpPr>
          <p:nvPr>
            <p:ph type="dt" sz="half" idx="10"/>
          </p:nvPr>
        </p:nvSpPr>
        <p:spPr/>
        <p:txBody>
          <a:bodyPr/>
          <a:lstStyle/>
          <a:p>
            <a:fld id="{6489D9C7-5DC6-4263-87FF-7C99F6FB63C3}" type="datetime1">
              <a:rPr lang="zh-CN" altLang="en-US" smtClean="0"/>
            </a:fld>
            <a:endParaRPr lang="zh-CN" altLang="en-US"/>
          </a:p>
        </p:txBody>
      </p:sp>
      <p:sp>
        <p:nvSpPr>
          <p:cNvPr id="4" name="页脚占位符 3"/>
          <p:cNvSpPr>
            <a:spLocks noGrp="true"/>
          </p:cNvSpPr>
          <p:nvPr>
            <p:ph type="ftr" sz="quarter" idx="11"/>
          </p:nvPr>
        </p:nvSpPr>
        <p:spPr/>
        <p:txBody>
          <a:bodyPr/>
          <a:lstStyle/>
          <a:p>
            <a:r>
              <a:rPr lang="en-US" altLang="zh-CN" smtClean="0"/>
              <a:t>www.islide.cc</a:t>
            </a:r>
            <a:endParaRPr lang="zh-CN" altLang="en-US" dirty="0"/>
          </a:p>
        </p:txBody>
      </p:sp>
      <p:sp>
        <p:nvSpPr>
          <p:cNvPr id="5" name="灯片编号占位符 4"/>
          <p:cNvSpPr>
            <a:spLocks noGrp="true"/>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true"/>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zh-CN" altLang="en-US" dirty="0"/>
          </a:p>
        </p:txBody>
      </p:sp>
      <p:cxnSp>
        <p:nvCxnSpPr>
          <p:cNvPr id="7" name="直接连接符 6"/>
          <p:cNvCxnSpPr/>
          <p:nvPr userDrawn="true"/>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日期占位符 3"/>
          <p:cNvSpPr>
            <a:spLocks noGrp="true"/>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6489D9C7-5DC6-4263-87FF-7C99F6FB63C3}" type="datetime1">
              <a:rPr lang="zh-CN" altLang="en-US" smtClean="0"/>
            </a:fld>
            <a:endParaRPr lang="zh-CN" altLang="en-US"/>
          </a:p>
        </p:txBody>
      </p:sp>
      <p:sp>
        <p:nvSpPr>
          <p:cNvPr id="9" name="页脚占位符 4"/>
          <p:cNvSpPr>
            <a:spLocks noGrp="true"/>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US" altLang="zh-CN" dirty="0"/>
              <a:t>www.islide.cc</a:t>
            </a:r>
            <a:endParaRPr lang="zh-CN" altLang="en-US" dirty="0"/>
          </a:p>
        </p:txBody>
      </p:sp>
      <p:sp>
        <p:nvSpPr>
          <p:cNvPr id="10" name="灯片编号占位符 5"/>
          <p:cNvSpPr>
            <a:spLocks noGrp="true"/>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5DD3DB80-B894-403A-B48E-6FDC1A72010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1.xml"/><Relationship Id="rId5" Type="http://schemas.openxmlformats.org/officeDocument/2006/relationships/themeOverride" Target="../theme/themeOverride1.xml"/><Relationship Id="rId4" Type="http://schemas.openxmlformats.org/officeDocument/2006/relationships/tags" Target="../tags/tag2.xml"/><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hidden="true"/>
          <p:cNvGraphicFramePr>
            <a:graphicFrameLocks noChangeAspect="true"/>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8" name="think-cell Slide" r:id="rId2" imgW="0" imgH="0" progId="TCLayout.ActiveDocument.1">
                  <p:embed/>
                </p:oleObj>
              </mc:Choice>
              <mc:Fallback>
                <p:oleObj name="think-cell Slide" r:id="rId2" imgW="0" imgH="0" progId="TCLayout.ActiveDocument.1">
                  <p:embed/>
                  <p:pic>
                    <p:nvPicPr>
                      <p:cNvPr id="0" name="对象 2" hidden="true"/>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2" name="矩形 1" hidden="true"/>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false">
            <a:noAutofit/>
          </a:bodyPr>
          <a:lstStyle/>
          <a:p>
            <a:pPr algn="ctr">
              <a:lnSpc>
                <a:spcPct val="90000"/>
              </a:lnSpc>
              <a:spcBef>
                <a:spcPct val="0"/>
              </a:spcBef>
              <a:spcAft>
                <a:spcPct val="0"/>
              </a:spcAft>
            </a:pPr>
            <a:endParaRPr lang="en-US" altLang="zh-CN" sz="4000" b="1" dirty="0">
              <a:cs typeface="+mn-ea"/>
              <a:sym typeface="+mn-lt"/>
            </a:endParaRPr>
          </a:p>
        </p:txBody>
      </p:sp>
      <p:sp>
        <p:nvSpPr>
          <p:cNvPr id="4" name="标题 3"/>
          <p:cNvSpPr>
            <a:spLocks noGrp="true"/>
          </p:cNvSpPr>
          <p:nvPr>
            <p:ph type="ctrTitle"/>
          </p:nvPr>
        </p:nvSpPr>
        <p:spPr>
          <a:xfrm>
            <a:off x="1227421" y="1148650"/>
            <a:ext cx="6177644" cy="2154328"/>
          </a:xfrm>
        </p:spPr>
        <p:txBody>
          <a:bodyPr>
            <a:noAutofit/>
          </a:bodyPr>
          <a:lstStyle/>
          <a:p>
            <a:br>
              <a:rPr lang="zh-CN" altLang="en-US" sz="5400" dirty="0">
                <a:latin typeface="+mn-lt"/>
                <a:ea typeface="+mn-ea"/>
                <a:cs typeface="+mn-ea"/>
                <a:sym typeface="+mn-lt"/>
              </a:rPr>
            </a:br>
            <a:endParaRPr lang="zh-CN" altLang="en-US" sz="3600" b="0" dirty="0">
              <a:solidFill>
                <a:schemeClr val="accent3"/>
              </a:solidFill>
              <a:latin typeface="+mn-lt"/>
              <a:ea typeface="+mn-ea"/>
              <a:cs typeface="+mn-ea"/>
              <a:sym typeface="+mn-lt"/>
            </a:endParaRPr>
          </a:p>
        </p:txBody>
      </p:sp>
      <p:sp>
        <p:nvSpPr>
          <p:cNvPr id="42" name="Freeform 56"/>
          <p:cNvSpPr/>
          <p:nvPr/>
        </p:nvSpPr>
        <p:spPr bwMode="auto">
          <a:xfrm>
            <a:off x="2407776" y="6067654"/>
            <a:ext cx="319972" cy="321495"/>
          </a:xfrm>
          <a:custGeom>
            <a:avLst/>
            <a:gdLst>
              <a:gd name="T0" fmla="*/ 113 w 113"/>
              <a:gd name="T1" fmla="*/ 56 h 113"/>
              <a:gd name="T2" fmla="*/ 57 w 113"/>
              <a:gd name="T3" fmla="*/ 0 h 113"/>
              <a:gd name="T4" fmla="*/ 0 w 113"/>
              <a:gd name="T5" fmla="*/ 56 h 113"/>
              <a:gd name="T6" fmla="*/ 57 w 113"/>
              <a:gd name="T7" fmla="*/ 113 h 113"/>
              <a:gd name="T8" fmla="*/ 113 w 113"/>
              <a:gd name="T9" fmla="*/ 56 h 113"/>
            </a:gdLst>
            <a:ahLst/>
            <a:cxnLst>
              <a:cxn ang="0">
                <a:pos x="T0" y="T1"/>
              </a:cxn>
              <a:cxn ang="0">
                <a:pos x="T2" y="T3"/>
              </a:cxn>
              <a:cxn ang="0">
                <a:pos x="T4" y="T5"/>
              </a:cxn>
              <a:cxn ang="0">
                <a:pos x="T6" y="T7"/>
              </a:cxn>
              <a:cxn ang="0">
                <a:pos x="T8" y="T9"/>
              </a:cxn>
            </a:cxnLst>
            <a:rect l="0" t="0" r="r" b="b"/>
            <a:pathLst>
              <a:path w="113" h="113">
                <a:moveTo>
                  <a:pt x="113" y="56"/>
                </a:moveTo>
                <a:cubicBezTo>
                  <a:pt x="82" y="56"/>
                  <a:pt x="57" y="31"/>
                  <a:pt x="57" y="0"/>
                </a:cubicBezTo>
                <a:cubicBezTo>
                  <a:pt x="57" y="31"/>
                  <a:pt x="31" y="56"/>
                  <a:pt x="0" y="56"/>
                </a:cubicBezTo>
                <a:cubicBezTo>
                  <a:pt x="31" y="56"/>
                  <a:pt x="57" y="82"/>
                  <a:pt x="57" y="113"/>
                </a:cubicBezTo>
                <a:cubicBezTo>
                  <a:pt x="57" y="82"/>
                  <a:pt x="82" y="56"/>
                  <a:pt x="113" y="56"/>
                </a:cubicBezTo>
                <a:close/>
              </a:path>
            </a:pathLst>
          </a:custGeom>
          <a:noFill/>
          <a:ln w="9525" cap="rnd">
            <a:solidFill>
              <a:schemeClr val="accent2">
                <a:lumMod val="20000"/>
                <a:lumOff val="8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false" compatLnSpc="true"/>
          <a:lstStyle/>
          <a:p>
            <a:endParaRPr lang="zh-CN" altLang="en-US" sz="2000">
              <a:solidFill>
                <a:srgbClr val="1E5BA3"/>
              </a:solidFill>
              <a:cs typeface="+mn-ea"/>
              <a:sym typeface="+mn-lt"/>
            </a:endParaRPr>
          </a:p>
        </p:txBody>
      </p:sp>
      <p:sp>
        <p:nvSpPr>
          <p:cNvPr id="43" name="Oval 64"/>
          <p:cNvSpPr>
            <a:spLocks noChangeArrowheads="true"/>
          </p:cNvSpPr>
          <p:nvPr/>
        </p:nvSpPr>
        <p:spPr bwMode="auto">
          <a:xfrm>
            <a:off x="2217600" y="6594269"/>
            <a:ext cx="127988" cy="131035"/>
          </a:xfrm>
          <a:prstGeom prst="ellipse">
            <a:avLst/>
          </a:prstGeom>
          <a:noFill/>
          <a:ln w="9525" cap="rnd">
            <a:solidFill>
              <a:schemeClr val="accent2">
                <a:lumMod val="20000"/>
                <a:lumOff val="8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false" compatLnSpc="true"/>
          <a:lstStyle/>
          <a:p>
            <a:endParaRPr lang="zh-CN" altLang="en-US" sz="2000">
              <a:solidFill>
                <a:srgbClr val="1E5BA3"/>
              </a:solidFill>
              <a:cs typeface="+mn-ea"/>
              <a:sym typeface="+mn-lt"/>
            </a:endParaRPr>
          </a:p>
        </p:txBody>
      </p:sp>
      <p:sp>
        <p:nvSpPr>
          <p:cNvPr id="10" name="矩形 9"/>
          <p:cNvSpPr/>
          <p:nvPr/>
        </p:nvSpPr>
        <p:spPr>
          <a:xfrm>
            <a:off x="88900" y="1556385"/>
            <a:ext cx="11953875" cy="1004570"/>
          </a:xfrm>
          <a:prstGeom prst="rect">
            <a:avLst/>
          </a:prstGeom>
        </p:spPr>
        <p:txBody>
          <a:bodyPr wrap="square">
            <a:spAutoFit/>
          </a:bodyPr>
          <a:lstStyle/>
          <a:p>
            <a:pPr algn="ctr">
              <a:lnSpc>
                <a:spcPct val="110000"/>
              </a:lnSpc>
            </a:pPr>
            <a:r>
              <a:rPr lang="zh-CN" sz="5400" b="1" dirty="0">
                <a:solidFill>
                  <a:srgbClr val="FFFFFF"/>
                </a:solidFill>
                <a:cs typeface="+mn-ea"/>
                <a:sym typeface="+mn-lt"/>
              </a:rPr>
              <a:t>太原市政府质量奖管理办法</a:t>
            </a:r>
            <a:endParaRPr lang="zh-CN" dirty="0">
              <a:cs typeface="+mn-ea"/>
              <a:sym typeface="+mn-lt"/>
            </a:endParaRPr>
          </a:p>
        </p:txBody>
      </p:sp>
      <p:sp>
        <p:nvSpPr>
          <p:cNvPr id="72714" name="Rectangle 3"/>
          <p:cNvSpPr>
            <a:spLocks noGrp="true"/>
          </p:cNvSpPr>
          <p:nvPr/>
        </p:nvSpPr>
        <p:spPr>
          <a:xfrm>
            <a:off x="2929573" y="5241925"/>
            <a:ext cx="6443662" cy="571500"/>
          </a:xfrm>
          <a:prstGeom prst="rect">
            <a:avLst/>
          </a:prstGeom>
          <a:noFill/>
          <a:ln w="9525">
            <a:noFill/>
          </a:ln>
        </p:spPr>
        <p:txBody>
          <a:bodyPr/>
          <a:lstStyle/>
          <a:p>
            <a:pPr algn="ctr">
              <a:buClr>
                <a:schemeClr val="hlink"/>
              </a:buClr>
            </a:pPr>
            <a:endParaRPr lang="zh-CN" altLang="en-US" b="1" dirty="0">
              <a:latin typeface="微软雅黑" panose="020B0503020204020204" pitchFamily="34" charset="-122"/>
              <a:ea typeface="微软雅黑" panose="020B0503020204020204" pitchFamily="34" charset="-122"/>
            </a:endParaRPr>
          </a:p>
        </p:txBody>
      </p:sp>
      <p:sp>
        <p:nvSpPr>
          <p:cNvPr id="6" name="文本框 5"/>
          <p:cNvSpPr txBox="true"/>
          <p:nvPr/>
        </p:nvSpPr>
        <p:spPr>
          <a:xfrm>
            <a:off x="4792345" y="3044825"/>
            <a:ext cx="2718435" cy="768350"/>
          </a:xfrm>
          <a:prstGeom prst="rect">
            <a:avLst/>
          </a:prstGeom>
          <a:noFill/>
        </p:spPr>
        <p:txBody>
          <a:bodyPr wrap="square" rtlCol="0">
            <a:spAutoFit/>
          </a:bodyPr>
          <a:p>
            <a:r>
              <a:rPr lang="zh-CN" altLang="en-US" sz="4400" b="1">
                <a:solidFill>
                  <a:schemeClr val="bg1"/>
                </a:solidFill>
                <a:latin typeface="楷体_GB2312" panose="02010609030101010101" charset="-122"/>
                <a:ea typeface="楷体_GB2312" panose="02010609030101010101" charset="-122"/>
              </a:rPr>
              <a:t>政策解读</a:t>
            </a:r>
            <a:endParaRPr lang="zh-CN" altLang="en-US" sz="4400" b="1">
              <a:solidFill>
                <a:schemeClr val="bg1"/>
              </a:solidFill>
              <a:latin typeface="楷体_GB2312" panose="02010609030101010101" charset="-122"/>
              <a:ea typeface="楷体_GB2312" panose="02010609030101010101"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939800" y="2414905"/>
            <a:ext cx="2731770" cy="1753235"/>
          </a:xfrm>
          <a:prstGeom prst="rect">
            <a:avLst/>
          </a:prstGeom>
          <a:noFill/>
        </p:spPr>
        <p:txBody>
          <a:bodyPr wrap="square" rtlCol="0">
            <a:spAutoFit/>
          </a:bodyPr>
          <a:p>
            <a:pPr algn="ctr" eaLnBrk="1" hangingPunct="1">
              <a:lnSpc>
                <a:spcPct val="100000"/>
              </a:lnSpc>
              <a:spcBef>
                <a:spcPct val="0"/>
              </a:spcBef>
              <a:buFontTx/>
              <a:buNone/>
            </a:pPr>
            <a:r>
              <a:rPr lang="zh-CN" altLang="zh-CN" sz="3600" dirty="0" smtClean="0">
                <a:latin typeface="+mj-ea"/>
                <a:ea typeface="+mj-ea"/>
                <a:cs typeface="+mn-ea"/>
                <a:sym typeface="+mn-lt"/>
              </a:rPr>
              <a:t>获奖组织和个人的权利与义务</a:t>
            </a:r>
            <a:endParaRPr lang="zh-CN" altLang="en-US" sz="3600">
              <a:latin typeface="+mj-ea"/>
              <a:ea typeface="+mj-ea"/>
            </a:endParaRPr>
          </a:p>
        </p:txBody>
      </p:sp>
      <p:sp>
        <p:nvSpPr>
          <p:cNvPr id="3" name="文本框 2"/>
          <p:cNvSpPr txBox="true"/>
          <p:nvPr/>
        </p:nvSpPr>
        <p:spPr>
          <a:xfrm>
            <a:off x="5090160" y="1260475"/>
            <a:ext cx="5784850" cy="461581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400">
                <a:latin typeface="楷体_GB2312" panose="02010609030101010101" charset="-122"/>
                <a:ea typeface="楷体_GB2312" panose="02010609030101010101" charset="-122"/>
              </a:rPr>
              <a:t>明确了获奖</a:t>
            </a:r>
            <a:r>
              <a:rPr lang="zh-CN" altLang="en-US" sz="2400">
                <a:latin typeface="楷体_GB2312" panose="02010609030101010101" charset="-122"/>
                <a:ea typeface="楷体_GB2312" panose="02010609030101010101" charset="-122"/>
              </a:rPr>
              <a:t>组织和个人的</a:t>
            </a:r>
            <a:r>
              <a:rPr lang="en-US" altLang="zh-CN" sz="2400">
                <a:latin typeface="楷体_GB2312" panose="02010609030101010101" charset="-122"/>
                <a:ea typeface="楷体_GB2312" panose="02010609030101010101" charset="-122"/>
              </a:rPr>
              <a:t>3</a:t>
            </a:r>
            <a:r>
              <a:rPr lang="zh-CN" altLang="en-US" sz="2400">
                <a:latin typeface="楷体_GB2312" panose="02010609030101010101" charset="-122"/>
                <a:ea typeface="楷体_GB2312" panose="02010609030101010101" charset="-122"/>
              </a:rPr>
              <a:t>项权利与义务（</a:t>
            </a:r>
            <a:r>
              <a:rPr lang="en-US" altLang="zh-CN" sz="2400">
                <a:solidFill>
                  <a:schemeClr val="accent1">
                    <a:lumMod val="60000"/>
                    <a:lumOff val="40000"/>
                  </a:schemeClr>
                </a:solidFill>
                <a:latin typeface="楷体_GB2312" panose="02010609030101010101" charset="-122"/>
                <a:ea typeface="楷体_GB2312" panose="02010609030101010101" charset="-122"/>
              </a:rPr>
              <a:t>1</a:t>
            </a:r>
            <a:r>
              <a:rPr lang="zh-CN" altLang="en-US" sz="2400">
                <a:solidFill>
                  <a:schemeClr val="accent1">
                    <a:lumMod val="60000"/>
                    <a:lumOff val="40000"/>
                  </a:schemeClr>
                </a:solidFill>
                <a:latin typeface="楷体_GB2312" panose="02010609030101010101" charset="-122"/>
                <a:ea typeface="楷体_GB2312" panose="02010609030101010101" charset="-122"/>
              </a:rPr>
              <a:t>、获奖组织和个人可在有关活动中宣传获得市政府质量奖的荣誉，但必须注明获奖时间。</a:t>
            </a:r>
            <a:r>
              <a:rPr lang="en-US" altLang="zh-CN" sz="2400">
                <a:solidFill>
                  <a:schemeClr val="accent1">
                    <a:lumMod val="60000"/>
                    <a:lumOff val="40000"/>
                  </a:schemeClr>
                </a:solidFill>
                <a:latin typeface="楷体_GB2312" panose="02010609030101010101" charset="-122"/>
                <a:ea typeface="楷体_GB2312" panose="02010609030101010101" charset="-122"/>
              </a:rPr>
              <a:t>2</a:t>
            </a:r>
            <a:r>
              <a:rPr lang="zh-CN" altLang="en-US" sz="2400">
                <a:solidFill>
                  <a:schemeClr val="accent1">
                    <a:lumMod val="60000"/>
                    <a:lumOff val="40000"/>
                  </a:schemeClr>
                </a:solidFill>
                <a:latin typeface="楷体_GB2312" panose="02010609030101010101" charset="-122"/>
                <a:ea typeface="楷体_GB2312" panose="02010609030101010101" charset="-122"/>
              </a:rPr>
              <a:t>、获奖组织和个人要不断追求卓越，坚持创新，持续改进。</a:t>
            </a:r>
            <a:r>
              <a:rPr lang="en-US" altLang="zh-CN" sz="2400">
                <a:solidFill>
                  <a:schemeClr val="accent1">
                    <a:lumMod val="60000"/>
                    <a:lumOff val="40000"/>
                  </a:schemeClr>
                </a:solidFill>
                <a:latin typeface="楷体_GB2312" panose="02010609030101010101" charset="-122"/>
                <a:ea typeface="楷体_GB2312" panose="02010609030101010101" charset="-122"/>
              </a:rPr>
              <a:t>3</a:t>
            </a:r>
            <a:r>
              <a:rPr lang="zh-CN" altLang="en-US" sz="2400">
                <a:solidFill>
                  <a:schemeClr val="accent1">
                    <a:lumMod val="60000"/>
                    <a:lumOff val="40000"/>
                  </a:schemeClr>
                </a:solidFill>
                <a:latin typeface="楷体_GB2312" panose="02010609030101010101" charset="-122"/>
                <a:ea typeface="楷体_GB2312" panose="02010609030101010101" charset="-122"/>
              </a:rPr>
              <a:t>、获奖组织和个人有义务向社会公开和推广先进的质量管理经验和成果，积极发挥典型示范作用</a:t>
            </a:r>
            <a:r>
              <a:rPr lang="zh-CN" altLang="en-US" sz="2400">
                <a:latin typeface="楷体_GB2312" panose="02010609030101010101" charset="-122"/>
                <a:ea typeface="楷体_GB2312" panose="02010609030101010101" charset="-122"/>
                <a:sym typeface="+mn-ea"/>
              </a:rPr>
              <a:t>）</a:t>
            </a:r>
            <a:r>
              <a:rPr lang="zh-CN" altLang="en-US" sz="2400">
                <a:latin typeface="楷体_GB2312" panose="02010609030101010101" charset="-122"/>
                <a:ea typeface="楷体_GB2312" panose="02010609030101010101" charset="-122"/>
              </a:rPr>
              <a:t>。</a:t>
            </a:r>
            <a:endParaRPr lang="zh-CN" altLang="en-US" sz="2400">
              <a:latin typeface="楷体_GB2312" panose="02010609030101010101" charset="-122"/>
              <a:ea typeface="楷体_GB2312" panose="0201060903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939800" y="2414905"/>
            <a:ext cx="2731770" cy="645160"/>
          </a:xfrm>
          <a:prstGeom prst="rect">
            <a:avLst/>
          </a:prstGeom>
          <a:noFill/>
        </p:spPr>
        <p:txBody>
          <a:bodyPr wrap="square" rtlCol="0">
            <a:spAutoFit/>
          </a:bodyPr>
          <a:p>
            <a:pPr algn="ctr" eaLnBrk="1" hangingPunct="1">
              <a:lnSpc>
                <a:spcPct val="100000"/>
              </a:lnSpc>
              <a:spcBef>
                <a:spcPct val="0"/>
              </a:spcBef>
              <a:buFontTx/>
              <a:buNone/>
            </a:pPr>
            <a:r>
              <a:rPr lang="zh-CN" altLang="zh-CN" sz="3600" dirty="0" smtClean="0">
                <a:latin typeface="+mj-ea"/>
                <a:ea typeface="+mj-ea"/>
                <a:cs typeface="+mn-ea"/>
                <a:sym typeface="+mn-lt"/>
              </a:rPr>
              <a:t>监督管理</a:t>
            </a:r>
            <a:endParaRPr lang="zh-CN" altLang="en-US" sz="3600">
              <a:latin typeface="+mj-ea"/>
              <a:ea typeface="+mj-ea"/>
            </a:endParaRPr>
          </a:p>
        </p:txBody>
      </p:sp>
      <p:sp>
        <p:nvSpPr>
          <p:cNvPr id="3" name="文本框 2"/>
          <p:cNvSpPr txBox="true"/>
          <p:nvPr/>
        </p:nvSpPr>
        <p:spPr>
          <a:xfrm>
            <a:off x="5451475" y="1767840"/>
            <a:ext cx="4859655" cy="332295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800">
                <a:latin typeface="楷体_GB2312" panose="02010609030101010101" charset="-122"/>
                <a:ea typeface="楷体_GB2312" panose="02010609030101010101" charset="-122"/>
              </a:rPr>
              <a:t>明确了定期巡访及动态管理制度、撤销制度，并进一步明确了属于</a:t>
            </a:r>
            <a:r>
              <a:rPr lang="en-US" altLang="zh-CN" sz="2800">
                <a:latin typeface="楷体_GB2312" panose="02010609030101010101" charset="-122"/>
                <a:ea typeface="楷体_GB2312" panose="02010609030101010101" charset="-122"/>
              </a:rPr>
              <a:t>3</a:t>
            </a:r>
            <a:r>
              <a:rPr lang="zh-CN" altLang="en-US" sz="2800">
                <a:latin typeface="楷体_GB2312" panose="02010609030101010101" charset="-122"/>
                <a:ea typeface="楷体_GB2312" panose="02010609030101010101" charset="-122"/>
              </a:rPr>
              <a:t>大</a:t>
            </a:r>
            <a:r>
              <a:rPr lang="zh-CN" sz="2800">
                <a:latin typeface="楷体_GB2312" panose="02010609030101010101" charset="-122"/>
                <a:ea typeface="楷体_GB2312" panose="02010609030101010101" charset="-122"/>
              </a:rPr>
              <a:t>撤销质量奖的行为，以及对评选工作人员的纪律要求与监督管理。</a:t>
            </a:r>
            <a:endParaRPr lang="zh-CN" sz="2800">
              <a:latin typeface="楷体_GB2312" panose="02010609030101010101" charset="-122"/>
              <a:ea typeface="楷体_GB2312" panose="02010609030101010101"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939800" y="2414905"/>
            <a:ext cx="2731770" cy="645160"/>
          </a:xfrm>
          <a:prstGeom prst="rect">
            <a:avLst/>
          </a:prstGeom>
          <a:noFill/>
        </p:spPr>
        <p:txBody>
          <a:bodyPr wrap="square" rtlCol="0">
            <a:spAutoFit/>
          </a:bodyPr>
          <a:p>
            <a:pPr algn="ctr" eaLnBrk="1" hangingPunct="1">
              <a:lnSpc>
                <a:spcPct val="100000"/>
              </a:lnSpc>
              <a:spcBef>
                <a:spcPct val="0"/>
              </a:spcBef>
              <a:buFontTx/>
              <a:buNone/>
            </a:pPr>
            <a:r>
              <a:rPr lang="zh-CN" altLang="en-US" sz="3600">
                <a:latin typeface="+mj-ea"/>
                <a:ea typeface="+mj-ea"/>
              </a:rPr>
              <a:t>附则</a:t>
            </a:r>
            <a:endParaRPr lang="zh-CN" altLang="en-US" sz="3600">
              <a:latin typeface="+mj-ea"/>
              <a:ea typeface="+mj-ea"/>
            </a:endParaRPr>
          </a:p>
        </p:txBody>
      </p:sp>
      <p:sp>
        <p:nvSpPr>
          <p:cNvPr id="3" name="文本框 2"/>
          <p:cNvSpPr txBox="true"/>
          <p:nvPr/>
        </p:nvSpPr>
        <p:spPr>
          <a:xfrm>
            <a:off x="5379720" y="1966595"/>
            <a:ext cx="4859655" cy="3322955"/>
          </a:xfrm>
          <a:prstGeom prst="rect">
            <a:avLst/>
          </a:prstGeom>
          <a:noFill/>
        </p:spPr>
        <p:txBody>
          <a:bodyPr wrap="square" rtlCol="0">
            <a:spAutoFit/>
          </a:bodyPr>
          <a:p>
            <a:pPr algn="just">
              <a:lnSpc>
                <a:spcPct val="150000"/>
              </a:lnSpc>
              <a:spcBef>
                <a:spcPts val="0"/>
              </a:spcBef>
              <a:spcAft>
                <a:spcPts val="0"/>
              </a:spcAft>
            </a:pPr>
            <a:r>
              <a:rPr sz="2800">
                <a:latin typeface="楷体_GB2312" panose="02010609030101010101" charset="-122"/>
                <a:ea typeface="楷体_GB2312" panose="02010609030101010101" charset="-122"/>
              </a:rPr>
              <a:t>明确了本办法由市标准化和质量强市领导小组办公室（市市场监管局）负责</a:t>
            </a:r>
            <a:r>
              <a:rPr lang="zh-CN" sz="2800">
                <a:latin typeface="楷体_GB2312" panose="02010609030101010101" charset="-122"/>
                <a:ea typeface="楷体_GB2312" panose="02010609030101010101" charset="-122"/>
              </a:rPr>
              <a:t>解释</a:t>
            </a:r>
            <a:r>
              <a:rPr sz="2800">
                <a:latin typeface="楷体_GB2312" panose="02010609030101010101" charset="-122"/>
                <a:ea typeface="楷体_GB2312" panose="02010609030101010101" charset="-122"/>
              </a:rPr>
              <a:t>。</a:t>
            </a:r>
            <a:endParaRPr sz="2800">
              <a:latin typeface="楷体_GB2312" panose="02010609030101010101" charset="-122"/>
              <a:ea typeface="楷体_GB2312" panose="02010609030101010101" charset="-122"/>
            </a:endParaRPr>
          </a:p>
          <a:p>
            <a:pPr algn="just">
              <a:lnSpc>
                <a:spcPct val="150000"/>
              </a:lnSpc>
              <a:spcBef>
                <a:spcPts val="0"/>
              </a:spcBef>
              <a:spcAft>
                <a:spcPts val="0"/>
              </a:spcAft>
            </a:pPr>
            <a:r>
              <a:rPr sz="2800">
                <a:latin typeface="楷体_GB2312" panose="02010609030101010101" charset="-122"/>
                <a:ea typeface="楷体_GB2312" panose="02010609030101010101" charset="-122"/>
              </a:rPr>
              <a:t>生效时间</a:t>
            </a:r>
            <a:r>
              <a:rPr lang="zh-CN" sz="2800">
                <a:latin typeface="楷体_GB2312" panose="02010609030101010101" charset="-122"/>
                <a:ea typeface="楷体_GB2312" panose="02010609030101010101" charset="-122"/>
              </a:rPr>
              <a:t>：2022年</a:t>
            </a:r>
            <a:r>
              <a:rPr lang="en-US" altLang="zh-CN" sz="2800">
                <a:latin typeface="楷体_GB2312" panose="02010609030101010101" charset="-122"/>
                <a:ea typeface="楷体_GB2312" panose="02010609030101010101" charset="-122"/>
              </a:rPr>
              <a:t>10</a:t>
            </a:r>
            <a:r>
              <a:rPr lang="zh-CN" sz="2800">
                <a:latin typeface="楷体_GB2312" panose="02010609030101010101" charset="-122"/>
                <a:ea typeface="楷体_GB2312" panose="02010609030101010101" charset="-122"/>
              </a:rPr>
              <a:t>月15日。有效期：5年。</a:t>
            </a:r>
            <a:endParaRPr lang="zh-CN" sz="2800">
              <a:latin typeface="楷体_GB2312" panose="02010609030101010101" charset="-122"/>
              <a:ea typeface="楷体_GB2312" panose="0201060903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流程图: 过程 21"/>
          <p:cNvSpPr/>
          <p:nvPr/>
        </p:nvSpPr>
        <p:spPr>
          <a:xfrm>
            <a:off x="115088" y="5955917"/>
            <a:ext cx="12192000" cy="59960"/>
          </a:xfrm>
          <a:prstGeom prst="flowChartProcess">
            <a:avLst/>
          </a:prstGeom>
          <a:solidFill>
            <a:srgbClr val="F4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圆角矩形 17"/>
          <p:cNvSpPr/>
          <p:nvPr/>
        </p:nvSpPr>
        <p:spPr>
          <a:xfrm>
            <a:off x="7625080" y="2165350"/>
            <a:ext cx="4988560" cy="3251200"/>
          </a:xfrm>
          <a:prstGeom prst="roundRect">
            <a:avLst/>
          </a:prstGeom>
          <a:gradFill flip="none" rotWithShape="true">
            <a:gsLst>
              <a:gs pos="100000">
                <a:schemeClr val="bg1">
                  <a:alpha val="0"/>
                </a:schemeClr>
              </a:gs>
              <a:gs pos="40000">
                <a:schemeClr val="accent1"/>
              </a:gs>
            </a:gsLst>
            <a:path path="shape">
              <a:fillToRect l="50000" t="50000" r="50000" b="50000"/>
            </a:path>
            <a:tileRect/>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流程图: 过程 18"/>
          <p:cNvSpPr/>
          <p:nvPr/>
        </p:nvSpPr>
        <p:spPr>
          <a:xfrm>
            <a:off x="-1117" y="1566581"/>
            <a:ext cx="12192000" cy="59960"/>
          </a:xfrm>
          <a:prstGeom prst="flowChartProcess">
            <a:avLst/>
          </a:prstGeom>
          <a:solidFill>
            <a:srgbClr val="F4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1" name="图片 10"/>
          <p:cNvPicPr>
            <a:picLocks noChangeAspect="true"/>
          </p:cNvPicPr>
          <p:nvPr/>
        </p:nvPicPr>
        <p:blipFill>
          <a:blip r:embed="rId1">
            <a:extLst>
              <a:ext uri="{28A0092B-C50C-407E-A947-70E740481C1C}">
                <a14:useLocalDpi xmlns:a14="http://schemas.microsoft.com/office/drawing/2010/main" val="false"/>
              </a:ext>
            </a:extLst>
          </a:blip>
          <a:stretch>
            <a:fillRect/>
          </a:stretch>
        </p:blipFill>
        <p:spPr>
          <a:xfrm>
            <a:off x="9137015" y="2727325"/>
            <a:ext cx="1964690" cy="2127250"/>
          </a:xfrm>
          <a:prstGeom prst="rect">
            <a:avLst/>
          </a:prstGeom>
        </p:spPr>
      </p:pic>
      <p:sp>
        <p:nvSpPr>
          <p:cNvPr id="8" name="ïśḷîḑe"/>
          <p:cNvSpPr txBox="true"/>
          <p:nvPr/>
        </p:nvSpPr>
        <p:spPr>
          <a:xfrm>
            <a:off x="3192285" y="719419"/>
            <a:ext cx="5118099" cy="646331"/>
          </a:xfrm>
          <a:prstGeom prst="rect">
            <a:avLst/>
          </a:prstGeom>
          <a:solidFill>
            <a:schemeClr val="bg1"/>
          </a:solidFill>
        </p:spPr>
        <p:txBody>
          <a:bodyPr wrap="square" lIns="91440" tIns="45720" rIns="91440" bIns="45720" anchor="ctr">
            <a:noAutofit/>
          </a:bodyPr>
          <a:lstStyle/>
          <a:p>
            <a:pPr algn="ctr"/>
            <a:r>
              <a:rPr lang="en-US" altLang="zh-CN" sz="3200" b="1" dirty="0" smtClean="0">
                <a:solidFill>
                  <a:srgbClr val="1E5BA3"/>
                </a:solidFill>
                <a:cs typeface="+mn-ea"/>
                <a:sym typeface="+mn-lt"/>
              </a:rPr>
              <a:t>       </a:t>
            </a:r>
            <a:r>
              <a:rPr lang="zh-CN" altLang="en-US" sz="3200" b="1" dirty="0" smtClean="0">
                <a:solidFill>
                  <a:srgbClr val="1E5BA3"/>
                </a:solidFill>
                <a:cs typeface="+mn-ea"/>
                <a:sym typeface="+mn-lt"/>
              </a:rPr>
              <a:t>修订背景</a:t>
            </a:r>
            <a:endParaRPr lang="zh-CN" altLang="en-US" sz="3200" b="1" dirty="0" smtClean="0">
              <a:solidFill>
                <a:srgbClr val="1E5BA3"/>
              </a:solidFill>
              <a:cs typeface="+mn-ea"/>
              <a:sym typeface="+mn-lt"/>
            </a:endParaRPr>
          </a:p>
        </p:txBody>
      </p:sp>
      <p:sp>
        <p:nvSpPr>
          <p:cNvPr id="100" name="文本框 99"/>
          <p:cNvSpPr txBox="true"/>
          <p:nvPr/>
        </p:nvSpPr>
        <p:spPr>
          <a:xfrm>
            <a:off x="814070" y="1995170"/>
            <a:ext cx="6514465" cy="2861310"/>
          </a:xfrm>
          <a:prstGeom prst="rect">
            <a:avLst/>
          </a:prstGeom>
          <a:noFill/>
          <a:ln w="9525">
            <a:noFill/>
          </a:ln>
        </p:spPr>
        <p:txBody>
          <a:bodyPr wrap="square">
            <a:spAutoFit/>
          </a:bodyPr>
          <a:p>
            <a:pPr marL="0" indent="406400" algn="l"/>
            <a:r>
              <a:rPr b="0">
                <a:latin typeface="楷体_GB2312" panose="02010609030101010101" charset="-122"/>
                <a:ea typeface="楷体_GB2312" panose="02010609030101010101" charset="-122"/>
                <a:cs typeface="楷体_GB2312" panose="02010609030101010101" charset="-122"/>
              </a:rPr>
              <a:t>近年来，市委、市政府一直把质量强市和品牌建设作为转方式、调结构的战略举措来抓，构建质量品牌高地。努力实现质量带动品牌、品牌振兴产业、产业促进发展，加快推动太原从品牌大市向品牌强市迈进。</a:t>
            </a:r>
            <a:endParaRPr b="0">
              <a:latin typeface="楷体_GB2312" panose="02010609030101010101" charset="-122"/>
              <a:ea typeface="楷体_GB2312" panose="02010609030101010101" charset="-122"/>
              <a:cs typeface="楷体_GB2312" panose="02010609030101010101" charset="-122"/>
            </a:endParaRPr>
          </a:p>
          <a:p>
            <a:pPr marL="0" indent="406400" algn="l"/>
            <a:r>
              <a:rPr b="0">
                <a:latin typeface="楷体_GB2312" panose="02010609030101010101" charset="-122"/>
                <a:ea typeface="楷体_GB2312" panose="02010609030101010101" charset="-122"/>
                <a:cs typeface="楷体_GB2312" panose="02010609030101010101" charset="-122"/>
              </a:rPr>
              <a:t>质量奖的评选是落实推动地区高质量发展的重要手段，是推动质量强市、品牌强市的有力抓手；质量奖的评选有助于引导我市企业坚定走“质量兴企”、“以质取胜”之路，推动企业广泛运用先进管理模式，帮助企业提高核心竞争力，引导全市各行各业和各类组织以获奖单位为榜样，坚持质量第一、效益优先，弘扬工匠精神，持续提升城市质量综合竞争力。</a:t>
            </a:r>
            <a:endParaRPr b="0">
              <a:latin typeface="楷体_GB2312" panose="02010609030101010101" charset="-122"/>
              <a:ea typeface="楷体_GB2312" panose="02010609030101010101" charset="-122"/>
              <a:cs typeface="楷体_GB2312" panose="02010609030101010101"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流程图: 过程 21"/>
          <p:cNvSpPr/>
          <p:nvPr/>
        </p:nvSpPr>
        <p:spPr>
          <a:xfrm>
            <a:off x="115088" y="5955917"/>
            <a:ext cx="12192000" cy="59960"/>
          </a:xfrm>
          <a:prstGeom prst="flowChartProcess">
            <a:avLst/>
          </a:prstGeom>
          <a:solidFill>
            <a:srgbClr val="F4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圆角矩形 17"/>
          <p:cNvSpPr/>
          <p:nvPr/>
        </p:nvSpPr>
        <p:spPr>
          <a:xfrm>
            <a:off x="7625080" y="2165350"/>
            <a:ext cx="4988560" cy="3251200"/>
          </a:xfrm>
          <a:prstGeom prst="roundRect">
            <a:avLst/>
          </a:prstGeom>
          <a:gradFill flip="none" rotWithShape="true">
            <a:gsLst>
              <a:gs pos="100000">
                <a:schemeClr val="bg1">
                  <a:alpha val="0"/>
                </a:schemeClr>
              </a:gs>
              <a:gs pos="40000">
                <a:schemeClr val="accent1"/>
              </a:gs>
            </a:gsLst>
            <a:path path="shape">
              <a:fillToRect l="50000" t="50000" r="50000" b="50000"/>
            </a:path>
            <a:tileRect/>
          </a:gra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流程图: 过程 18"/>
          <p:cNvSpPr/>
          <p:nvPr/>
        </p:nvSpPr>
        <p:spPr>
          <a:xfrm>
            <a:off x="-1117" y="1566581"/>
            <a:ext cx="12192000" cy="59960"/>
          </a:xfrm>
          <a:prstGeom prst="flowChartProcess">
            <a:avLst/>
          </a:prstGeom>
          <a:solidFill>
            <a:srgbClr val="F49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1" name="图片 10"/>
          <p:cNvPicPr>
            <a:picLocks noChangeAspect="true"/>
          </p:cNvPicPr>
          <p:nvPr/>
        </p:nvPicPr>
        <p:blipFill>
          <a:blip r:embed="rId1">
            <a:extLst>
              <a:ext uri="{28A0092B-C50C-407E-A947-70E740481C1C}">
                <a14:useLocalDpi xmlns:a14="http://schemas.microsoft.com/office/drawing/2010/main" val="false"/>
              </a:ext>
            </a:extLst>
          </a:blip>
          <a:stretch>
            <a:fillRect/>
          </a:stretch>
        </p:blipFill>
        <p:spPr>
          <a:xfrm>
            <a:off x="9137015" y="2727325"/>
            <a:ext cx="1964690" cy="2127250"/>
          </a:xfrm>
          <a:prstGeom prst="rect">
            <a:avLst/>
          </a:prstGeom>
        </p:spPr>
      </p:pic>
      <p:sp>
        <p:nvSpPr>
          <p:cNvPr id="8" name="ïśḷîḑe"/>
          <p:cNvSpPr txBox="true"/>
          <p:nvPr/>
        </p:nvSpPr>
        <p:spPr>
          <a:xfrm>
            <a:off x="2845575" y="920079"/>
            <a:ext cx="5118099" cy="646331"/>
          </a:xfrm>
          <a:prstGeom prst="rect">
            <a:avLst/>
          </a:prstGeom>
          <a:solidFill>
            <a:schemeClr val="bg1"/>
          </a:solidFill>
        </p:spPr>
        <p:txBody>
          <a:bodyPr wrap="square" lIns="91440" tIns="45720" rIns="91440" bIns="45720" anchor="ctr">
            <a:noAutofit/>
          </a:bodyPr>
          <a:lstStyle/>
          <a:p>
            <a:pPr algn="ctr"/>
            <a:r>
              <a:rPr lang="en-US" altLang="zh-CN" sz="3200" b="1" dirty="0" smtClean="0">
                <a:solidFill>
                  <a:srgbClr val="1E5BA3"/>
                </a:solidFill>
                <a:cs typeface="+mn-ea"/>
                <a:sym typeface="+mn-lt"/>
              </a:rPr>
              <a:t>       </a:t>
            </a:r>
            <a:r>
              <a:rPr lang="zh-CN" altLang="en-US" sz="3200" b="1" dirty="0" smtClean="0">
                <a:solidFill>
                  <a:srgbClr val="1E5BA3"/>
                </a:solidFill>
                <a:cs typeface="+mn-ea"/>
                <a:sym typeface="+mn-lt"/>
              </a:rPr>
              <a:t>修订过程</a:t>
            </a:r>
            <a:endParaRPr lang="zh-CN" altLang="en-US" sz="3200" b="1" dirty="0" smtClean="0">
              <a:solidFill>
                <a:srgbClr val="1E5BA3"/>
              </a:solidFill>
              <a:cs typeface="+mn-ea"/>
              <a:sym typeface="+mn-lt"/>
            </a:endParaRPr>
          </a:p>
        </p:txBody>
      </p:sp>
      <p:sp>
        <p:nvSpPr>
          <p:cNvPr id="100" name="文本框 99"/>
          <p:cNvSpPr txBox="true"/>
          <p:nvPr/>
        </p:nvSpPr>
        <p:spPr>
          <a:xfrm>
            <a:off x="814070" y="1995170"/>
            <a:ext cx="6514465" cy="3692525"/>
          </a:xfrm>
          <a:prstGeom prst="rect">
            <a:avLst/>
          </a:prstGeom>
          <a:noFill/>
          <a:ln w="9525">
            <a:noFill/>
          </a:ln>
        </p:spPr>
        <p:txBody>
          <a:bodyPr wrap="square">
            <a:spAutoFit/>
          </a:bodyPr>
          <a:p>
            <a:pPr marL="0" indent="406400" algn="l"/>
            <a:r>
              <a:rPr lang="en-US" b="0">
                <a:latin typeface="楷体_GB2312" panose="02010609030101010101" charset="-122"/>
                <a:ea typeface="楷体_GB2312" panose="02010609030101010101" charset="-122"/>
                <a:cs typeface="楷体_GB2312" panose="02010609030101010101" charset="-122"/>
              </a:rPr>
              <a:t>2020</a:t>
            </a:r>
            <a:r>
              <a:rPr lang="zh-CN" b="0">
                <a:latin typeface="楷体_GB2312" panose="02010609030101010101" charset="-122"/>
                <a:ea typeface="楷体_GB2312" panose="02010609030101010101" charset="-122"/>
                <a:cs typeface="楷体_GB2312" panose="02010609030101010101" charset="-122"/>
              </a:rPr>
              <a:t>年经请示市政府批准同意，启动了第二届政府质量奖评选工作。对《太原市政府质量奖评审管理办法》进行了修订，</a:t>
            </a:r>
            <a:r>
              <a:rPr lang="en-US" b="0">
                <a:latin typeface="楷体_GB2312" panose="02010609030101010101" charset="-122"/>
                <a:ea typeface="楷体_GB2312" panose="02010609030101010101" charset="-122"/>
                <a:cs typeface="楷体_GB2312" panose="02010609030101010101" charset="-122"/>
              </a:rPr>
              <a:t>7</a:t>
            </a:r>
            <a:r>
              <a:rPr lang="zh-CN" b="0">
                <a:latin typeface="楷体_GB2312" panose="02010609030101010101" charset="-122"/>
                <a:ea typeface="楷体_GB2312" panose="02010609030101010101" charset="-122"/>
                <a:cs typeface="楷体_GB2312" panose="02010609030101010101" charset="-122"/>
              </a:rPr>
              <a:t>月</a:t>
            </a:r>
            <a:r>
              <a:rPr lang="en-US" b="0">
                <a:latin typeface="楷体_GB2312" panose="02010609030101010101" charset="-122"/>
                <a:ea typeface="楷体_GB2312" panose="02010609030101010101" charset="-122"/>
                <a:cs typeface="楷体_GB2312" panose="02010609030101010101" charset="-122"/>
              </a:rPr>
              <a:t>13</a:t>
            </a:r>
            <a:r>
              <a:rPr lang="zh-CN" b="0">
                <a:latin typeface="楷体_GB2312" panose="02010609030101010101" charset="-122"/>
                <a:ea typeface="楷体_GB2312" panose="02010609030101010101" charset="-122"/>
                <a:cs typeface="楷体_GB2312" panose="02010609030101010101" charset="-122"/>
              </a:rPr>
              <a:t>日，市政府第</a:t>
            </a:r>
            <a:r>
              <a:rPr lang="en-US" b="0">
                <a:latin typeface="楷体_GB2312" panose="02010609030101010101" charset="-122"/>
                <a:ea typeface="楷体_GB2312" panose="02010609030101010101" charset="-122"/>
                <a:cs typeface="楷体_GB2312" panose="02010609030101010101" charset="-122"/>
              </a:rPr>
              <a:t>12</a:t>
            </a:r>
            <a:r>
              <a:rPr lang="zh-CN" b="0">
                <a:latin typeface="楷体_GB2312" panose="02010609030101010101" charset="-122"/>
                <a:ea typeface="楷体_GB2312" panose="02010609030101010101" charset="-122"/>
                <a:cs typeface="楷体_GB2312" panose="02010609030101010101" charset="-122"/>
              </a:rPr>
              <a:t>次常务会议，审议并原则通过《太原市政府质量奖管理办法》（修订稿），但因未列入当年省评比达标表彰活动项目，所以文件没有出台。</a:t>
            </a:r>
            <a:endParaRPr lang="zh-CN" b="0">
              <a:latin typeface="楷体_GB2312" panose="02010609030101010101" charset="-122"/>
              <a:ea typeface="楷体_GB2312" panose="02010609030101010101" charset="-122"/>
              <a:cs typeface="楷体_GB2312" panose="02010609030101010101" charset="-122"/>
            </a:endParaRPr>
          </a:p>
          <a:p>
            <a:pPr marL="0" indent="406400" algn="l"/>
            <a:r>
              <a:rPr lang="zh-CN" b="0">
                <a:latin typeface="楷体_GB2312" panose="02010609030101010101" charset="-122"/>
                <a:ea typeface="楷体_GB2312" panose="02010609030101010101" charset="-122"/>
                <a:cs typeface="楷体_GB2312" panose="02010609030101010101" charset="-122"/>
              </a:rPr>
              <a:t>今年，经省委、省政府批准，太原市政府质量奖已列入</a:t>
            </a:r>
            <a:r>
              <a:rPr lang="en-US" b="0">
                <a:latin typeface="楷体_GB2312" panose="02010609030101010101" charset="-122"/>
                <a:ea typeface="楷体_GB2312" panose="02010609030101010101" charset="-122"/>
                <a:cs typeface="楷体_GB2312" panose="02010609030101010101" charset="-122"/>
              </a:rPr>
              <a:t>2022</a:t>
            </a:r>
            <a:r>
              <a:rPr lang="zh-CN" b="0">
                <a:latin typeface="楷体_GB2312" panose="02010609030101010101" charset="-122"/>
                <a:ea typeface="楷体_GB2312" panose="02010609030101010101" charset="-122"/>
                <a:cs typeface="楷体_GB2312" panose="02010609030101010101" charset="-122"/>
              </a:rPr>
              <a:t>年评比达标表彰活动项目。第二届市政府质量奖评选工作重新启动。2022年6月13日至6月16日内以太原市标准化和质量强市领导小组的函文方式向各县（市、区）人民政府、综改示范区、中北高新区、西山示范区管委会、市标准化和质量强市工作领导小组主要成员单位及部分企业征求意见，根据反馈意见认真进行了修改完善，通过了各个环节的审查，正式印发了</a:t>
            </a:r>
            <a:r>
              <a:rPr lang="zh-CN">
                <a:latin typeface="楷体_GB2312" panose="02010609030101010101" charset="-122"/>
                <a:ea typeface="楷体_GB2312" panose="02010609030101010101" charset="-122"/>
                <a:cs typeface="楷体_GB2312" panose="02010609030101010101" charset="-122"/>
                <a:sym typeface="+mn-ea"/>
              </a:rPr>
              <a:t>《太原市政府质量奖管理办法》。</a:t>
            </a:r>
            <a:endParaRPr lang="zh-CN" b="0">
              <a:latin typeface="楷体_GB2312" panose="02010609030101010101" charset="-122"/>
              <a:ea typeface="楷体_GB2312" panose="02010609030101010101" charset="-122"/>
              <a:cs typeface="楷体_GB2312" panose="02010609030101010101"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73100" y="551478"/>
            <a:ext cx="10845800" cy="1352793"/>
            <a:chOff x="673100" y="551478"/>
            <a:chExt cx="10845800" cy="1352793"/>
          </a:xfrm>
        </p:grpSpPr>
        <p:sp>
          <p:nvSpPr>
            <p:cNvPr id="41" name="išľïḋé"/>
            <p:cNvSpPr txBox="true"/>
            <p:nvPr/>
          </p:nvSpPr>
          <p:spPr>
            <a:xfrm>
              <a:off x="4798563" y="551478"/>
              <a:ext cx="2594062" cy="706755"/>
            </a:xfrm>
            <a:prstGeom prst="rect">
              <a:avLst/>
            </a:prstGeom>
            <a:solidFill>
              <a:schemeClr val="bg1"/>
            </a:solidFill>
          </p:spPr>
          <p:txBody>
            <a:bodyPr wrap="square" rtlCol="0">
              <a:spAutoFit/>
            </a:bodyPr>
            <a:lstStyle/>
            <a:p>
              <a:pPr algn="ctr"/>
              <a:r>
                <a:rPr lang="zh-CN" altLang="en-US" sz="4000" b="1" dirty="0" smtClean="0">
                  <a:solidFill>
                    <a:srgbClr val="1E5BA3"/>
                  </a:solidFill>
                  <a:cs typeface="+mn-ea"/>
                  <a:sym typeface="+mn-lt"/>
                </a:rPr>
                <a:t>主要内容</a:t>
              </a:r>
              <a:endParaRPr lang="zh-CN" altLang="en-US" sz="4000" b="1" dirty="0" smtClean="0">
                <a:solidFill>
                  <a:srgbClr val="1E5BA3"/>
                </a:solidFill>
                <a:cs typeface="+mn-ea"/>
                <a:sym typeface="+mn-lt"/>
              </a:endParaRPr>
            </a:p>
          </p:txBody>
        </p:sp>
        <p:grpSp>
          <p:nvGrpSpPr>
            <p:cNvPr id="20" name="ïşļïďê"/>
            <p:cNvGrpSpPr/>
            <p:nvPr/>
          </p:nvGrpSpPr>
          <p:grpSpPr>
            <a:xfrm>
              <a:off x="673100" y="1257940"/>
              <a:ext cx="10845800" cy="646331"/>
              <a:chOff x="673100" y="1257940"/>
              <a:chExt cx="10845800" cy="646331"/>
            </a:xfrm>
          </p:grpSpPr>
          <p:cxnSp>
            <p:nvCxnSpPr>
              <p:cNvPr id="24" name="直接连接符 23"/>
              <p:cNvCxnSpPr/>
              <p:nvPr/>
            </p:nvCxnSpPr>
            <p:spPr>
              <a:xfrm>
                <a:off x="673100" y="1334367"/>
                <a:ext cx="10845800"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27" name="ïśḷîḑe"/>
              <p:cNvSpPr txBox="true"/>
              <p:nvPr/>
            </p:nvSpPr>
            <p:spPr>
              <a:xfrm>
                <a:off x="4665270" y="1257940"/>
                <a:ext cx="3065930" cy="646331"/>
              </a:xfrm>
              <a:prstGeom prst="rect">
                <a:avLst/>
              </a:prstGeom>
              <a:solidFill>
                <a:schemeClr val="bg1"/>
              </a:solidFill>
            </p:spPr>
            <p:txBody>
              <a:bodyPr wrap="square" lIns="91440" tIns="45720" rIns="91440" bIns="45720" anchor="ctr">
                <a:normAutofit/>
              </a:bodyPr>
              <a:lstStyle/>
              <a:p>
                <a:pPr algn="ctr"/>
                <a:r>
                  <a:rPr lang="en-US" altLang="zh-CN" sz="3200" b="1" dirty="0">
                    <a:solidFill>
                      <a:srgbClr val="1E5BA3"/>
                    </a:solidFill>
                    <a:cs typeface="+mn-ea"/>
                    <a:sym typeface="+mn-lt"/>
                  </a:rPr>
                  <a:t>CONTENTS</a:t>
                </a:r>
                <a:endParaRPr lang="en-US" altLang="zh-CN" sz="3200" b="1" dirty="0">
                  <a:solidFill>
                    <a:srgbClr val="1E5BA3"/>
                  </a:solidFill>
                  <a:cs typeface="+mn-ea"/>
                  <a:sym typeface="+mn-lt"/>
                </a:endParaRPr>
              </a:p>
            </p:txBody>
          </p:sp>
        </p:grpSp>
      </p:grpSp>
      <p:sp>
        <p:nvSpPr>
          <p:cNvPr id="5" name="îṧḻiḋè"/>
          <p:cNvSpPr txBox="true">
            <a:spLocks noChangeAspect="true"/>
          </p:cNvSpPr>
          <p:nvPr/>
        </p:nvSpPr>
        <p:spPr bwMode="auto">
          <a:xfrm>
            <a:off x="2193925" y="3345412"/>
            <a:ext cx="3977005" cy="56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奖项设定和申报条件</a:t>
            </a:r>
            <a:endParaRPr lang="zh-CN" altLang="zh-CN" sz="2800" dirty="0" smtClean="0">
              <a:latin typeface="楷体_GB2312" panose="02010609030101010101" charset="-122"/>
              <a:ea typeface="楷体_GB2312" panose="02010609030101010101" charset="-122"/>
              <a:cs typeface="+mn-ea"/>
              <a:sym typeface="+mn-lt"/>
            </a:endParaRPr>
          </a:p>
        </p:txBody>
      </p:sp>
      <p:sp>
        <p:nvSpPr>
          <p:cNvPr id="7" name="îṧḻiḋè"/>
          <p:cNvSpPr txBox="true">
            <a:spLocks noChangeAspect="true"/>
          </p:cNvSpPr>
          <p:nvPr/>
        </p:nvSpPr>
        <p:spPr bwMode="auto">
          <a:xfrm>
            <a:off x="2193925" y="4374863"/>
            <a:ext cx="3977005" cy="56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en-US" sz="2800" dirty="0" smtClean="0">
                <a:latin typeface="楷体_GB2312" panose="02010609030101010101" charset="-122"/>
                <a:ea typeface="楷体_GB2312" panose="02010609030101010101" charset="-122"/>
                <a:cs typeface="+mn-ea"/>
                <a:sym typeface="+mn-lt"/>
              </a:rPr>
              <a:t>组织管理</a:t>
            </a:r>
            <a:endParaRPr lang="zh-CN" altLang="en-US" sz="2800" dirty="0" smtClean="0">
              <a:latin typeface="楷体_GB2312" panose="02010609030101010101" charset="-122"/>
              <a:ea typeface="楷体_GB2312" panose="02010609030101010101" charset="-122"/>
              <a:cs typeface="+mn-ea"/>
              <a:sym typeface="+mn-lt"/>
            </a:endParaRPr>
          </a:p>
        </p:txBody>
      </p:sp>
      <p:grpSp>
        <p:nvGrpSpPr>
          <p:cNvPr id="19" name="组合 18"/>
          <p:cNvGrpSpPr/>
          <p:nvPr/>
        </p:nvGrpSpPr>
        <p:grpSpPr>
          <a:xfrm>
            <a:off x="5579745" y="2331720"/>
            <a:ext cx="4568825" cy="591185"/>
            <a:chOff x="9134" y="5821"/>
            <a:chExt cx="7195" cy="931"/>
          </a:xfrm>
        </p:grpSpPr>
        <p:sp>
          <p:nvSpPr>
            <p:cNvPr id="25" name="îṧḻiḋè"/>
            <p:cNvSpPr txBox="true">
              <a:spLocks noChangeAspect="true"/>
            </p:cNvSpPr>
            <p:nvPr/>
          </p:nvSpPr>
          <p:spPr bwMode="auto">
            <a:xfrm>
              <a:off x="10066" y="5840"/>
              <a:ext cx="6263"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奖励</a:t>
              </a:r>
              <a:endParaRPr lang="zh-CN" altLang="zh-CN" sz="2800" dirty="0" smtClean="0">
                <a:latin typeface="楷体_GB2312" panose="02010609030101010101" charset="-122"/>
                <a:ea typeface="楷体_GB2312" panose="02010609030101010101" charset="-122"/>
                <a:cs typeface="+mn-ea"/>
                <a:sym typeface="+mn-lt"/>
              </a:endParaRPr>
            </a:p>
          </p:txBody>
        </p:sp>
        <p:sp>
          <p:nvSpPr>
            <p:cNvPr id="3" name="圆角矩形 2"/>
            <p:cNvSpPr>
              <a:spLocks noChangeAspect="true" noChangeArrowheads="true"/>
            </p:cNvSpPr>
            <p:nvPr/>
          </p:nvSpPr>
          <p:spPr bwMode="auto">
            <a:xfrm>
              <a:off x="9134" y="5821"/>
              <a:ext cx="931" cy="931"/>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五</a:t>
              </a:r>
              <a:endParaRPr lang="zh-CN" altLang="en-US" sz="2800" b="1">
                <a:solidFill>
                  <a:srgbClr val="FFFFFF"/>
                </a:solidFill>
              </a:endParaRPr>
            </a:p>
          </p:txBody>
        </p:sp>
      </p:grpSp>
      <p:sp>
        <p:nvSpPr>
          <p:cNvPr id="9" name="圆角矩形 8"/>
          <p:cNvSpPr>
            <a:spLocks noChangeAspect="true" noChangeArrowheads="true"/>
          </p:cNvSpPr>
          <p:nvPr/>
        </p:nvSpPr>
        <p:spPr bwMode="auto">
          <a:xfrm>
            <a:off x="1480185" y="5382895"/>
            <a:ext cx="591185" cy="591185"/>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四</a:t>
            </a:r>
            <a:endParaRPr lang="zh-CN" altLang="en-US" sz="2800" b="1">
              <a:solidFill>
                <a:srgbClr val="FFFFFF"/>
              </a:solidFill>
            </a:endParaRPr>
          </a:p>
        </p:txBody>
      </p:sp>
      <p:sp>
        <p:nvSpPr>
          <p:cNvPr id="11" name="圆角矩形 10"/>
          <p:cNvSpPr>
            <a:spLocks noChangeAspect="true" noChangeArrowheads="true"/>
          </p:cNvSpPr>
          <p:nvPr/>
        </p:nvSpPr>
        <p:spPr bwMode="auto">
          <a:xfrm>
            <a:off x="1480185" y="4363085"/>
            <a:ext cx="591185" cy="591185"/>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三</a:t>
            </a:r>
            <a:endParaRPr lang="zh-CN" altLang="en-US" sz="2800" b="1">
              <a:solidFill>
                <a:srgbClr val="FFFFFF"/>
              </a:solidFill>
            </a:endParaRPr>
          </a:p>
        </p:txBody>
      </p:sp>
      <p:sp>
        <p:nvSpPr>
          <p:cNvPr id="12" name="圆角矩形 11"/>
          <p:cNvSpPr>
            <a:spLocks noChangeAspect="true" noChangeArrowheads="true"/>
          </p:cNvSpPr>
          <p:nvPr/>
        </p:nvSpPr>
        <p:spPr bwMode="auto">
          <a:xfrm>
            <a:off x="1480185" y="2331720"/>
            <a:ext cx="591185" cy="591185"/>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一</a:t>
            </a:r>
            <a:endParaRPr lang="zh-CN" altLang="en-US" sz="2800" b="1">
              <a:solidFill>
                <a:srgbClr val="FFFFFF"/>
              </a:solidFill>
            </a:endParaRPr>
          </a:p>
        </p:txBody>
      </p:sp>
      <p:sp>
        <p:nvSpPr>
          <p:cNvPr id="13" name="圆角矩形 12"/>
          <p:cNvSpPr>
            <a:spLocks noChangeAspect="true" noChangeArrowheads="true"/>
          </p:cNvSpPr>
          <p:nvPr/>
        </p:nvSpPr>
        <p:spPr bwMode="auto">
          <a:xfrm>
            <a:off x="1480185" y="3345180"/>
            <a:ext cx="591185" cy="591185"/>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二</a:t>
            </a:r>
            <a:endParaRPr lang="zh-CN" altLang="en-US" sz="2800" b="1">
              <a:solidFill>
                <a:srgbClr val="FFFFFF"/>
              </a:solidFill>
            </a:endParaRPr>
          </a:p>
        </p:txBody>
      </p:sp>
      <p:sp>
        <p:nvSpPr>
          <p:cNvPr id="16" name="îṧḻiḋè"/>
          <p:cNvSpPr txBox="true">
            <a:spLocks noChangeAspect="true"/>
          </p:cNvSpPr>
          <p:nvPr/>
        </p:nvSpPr>
        <p:spPr bwMode="auto">
          <a:xfrm>
            <a:off x="2193925" y="5394960"/>
            <a:ext cx="3977005" cy="56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评选程序</a:t>
            </a:r>
            <a:endParaRPr lang="zh-CN" altLang="zh-CN" sz="2800" dirty="0" smtClean="0">
              <a:latin typeface="楷体_GB2312" panose="02010609030101010101" charset="-122"/>
              <a:ea typeface="楷体_GB2312" panose="02010609030101010101" charset="-122"/>
              <a:cs typeface="+mn-ea"/>
              <a:sym typeface="+mn-lt"/>
            </a:endParaRPr>
          </a:p>
        </p:txBody>
      </p:sp>
      <p:sp>
        <p:nvSpPr>
          <p:cNvPr id="17" name="îṧḻiḋè"/>
          <p:cNvSpPr txBox="true">
            <a:spLocks noChangeAspect="true"/>
          </p:cNvSpPr>
          <p:nvPr/>
        </p:nvSpPr>
        <p:spPr bwMode="auto">
          <a:xfrm>
            <a:off x="2193925" y="2355850"/>
            <a:ext cx="3977005" cy="56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总则</a:t>
            </a:r>
            <a:endParaRPr lang="zh-CN" altLang="zh-CN" sz="2800" dirty="0" smtClean="0">
              <a:latin typeface="楷体_GB2312" panose="02010609030101010101" charset="-122"/>
              <a:ea typeface="楷体_GB2312" panose="02010609030101010101" charset="-122"/>
              <a:cs typeface="+mn-ea"/>
              <a:sym typeface="+mn-lt"/>
            </a:endParaRPr>
          </a:p>
        </p:txBody>
      </p:sp>
      <p:grpSp>
        <p:nvGrpSpPr>
          <p:cNvPr id="21" name="组合 20"/>
          <p:cNvGrpSpPr/>
          <p:nvPr/>
        </p:nvGrpSpPr>
        <p:grpSpPr>
          <a:xfrm>
            <a:off x="5580380" y="5382895"/>
            <a:ext cx="4568190" cy="591185"/>
            <a:chOff x="9134" y="7942"/>
            <a:chExt cx="7194" cy="931"/>
          </a:xfrm>
        </p:grpSpPr>
        <p:sp>
          <p:nvSpPr>
            <p:cNvPr id="10" name="圆角矩形 9"/>
            <p:cNvSpPr>
              <a:spLocks noChangeAspect="true" noChangeArrowheads="true"/>
            </p:cNvSpPr>
            <p:nvPr/>
          </p:nvSpPr>
          <p:spPr bwMode="auto">
            <a:xfrm>
              <a:off x="9134" y="7942"/>
              <a:ext cx="931" cy="931"/>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八</a:t>
              </a:r>
              <a:endParaRPr lang="zh-CN" altLang="en-US" sz="2800" b="1">
                <a:solidFill>
                  <a:srgbClr val="FFFFFF"/>
                </a:solidFill>
              </a:endParaRPr>
            </a:p>
          </p:txBody>
        </p:sp>
        <p:sp>
          <p:nvSpPr>
            <p:cNvPr id="18" name="îṧḻiḋè"/>
            <p:cNvSpPr txBox="true">
              <a:spLocks noChangeAspect="true"/>
            </p:cNvSpPr>
            <p:nvPr/>
          </p:nvSpPr>
          <p:spPr bwMode="auto">
            <a:xfrm>
              <a:off x="10065" y="7980"/>
              <a:ext cx="6263"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附则</a:t>
              </a:r>
              <a:endParaRPr lang="zh-CN" altLang="zh-CN" sz="2800" dirty="0" smtClean="0">
                <a:latin typeface="楷体_GB2312" panose="02010609030101010101" charset="-122"/>
                <a:ea typeface="楷体_GB2312" panose="02010609030101010101" charset="-122"/>
                <a:cs typeface="+mn-ea"/>
                <a:sym typeface="+mn-lt"/>
              </a:endParaRPr>
            </a:p>
          </p:txBody>
        </p:sp>
      </p:grpSp>
      <p:grpSp>
        <p:nvGrpSpPr>
          <p:cNvPr id="22" name="组合 21"/>
          <p:cNvGrpSpPr/>
          <p:nvPr/>
        </p:nvGrpSpPr>
        <p:grpSpPr>
          <a:xfrm>
            <a:off x="5579745" y="3345180"/>
            <a:ext cx="4568825" cy="591185"/>
            <a:chOff x="8934" y="7483"/>
            <a:chExt cx="7195" cy="931"/>
          </a:xfrm>
        </p:grpSpPr>
        <p:sp>
          <p:nvSpPr>
            <p:cNvPr id="23" name="圆角矩形 22"/>
            <p:cNvSpPr>
              <a:spLocks noChangeAspect="true" noChangeArrowheads="true"/>
            </p:cNvSpPr>
            <p:nvPr/>
          </p:nvSpPr>
          <p:spPr bwMode="auto">
            <a:xfrm>
              <a:off x="8934" y="7483"/>
              <a:ext cx="931" cy="931"/>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六</a:t>
              </a:r>
              <a:endParaRPr lang="zh-CN" altLang="en-US" sz="2800" b="1">
                <a:solidFill>
                  <a:srgbClr val="FFFFFF"/>
                </a:solidFill>
              </a:endParaRPr>
            </a:p>
          </p:txBody>
        </p:sp>
        <p:sp>
          <p:nvSpPr>
            <p:cNvPr id="26" name="îṧḻiḋè"/>
            <p:cNvSpPr txBox="true">
              <a:spLocks noChangeAspect="true"/>
            </p:cNvSpPr>
            <p:nvPr/>
          </p:nvSpPr>
          <p:spPr bwMode="auto">
            <a:xfrm>
              <a:off x="9866" y="7502"/>
              <a:ext cx="6263"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获奖组织和个人的权利与义务</a:t>
              </a:r>
              <a:endParaRPr lang="zh-CN" altLang="zh-CN" sz="2800" dirty="0" smtClean="0">
                <a:latin typeface="楷体_GB2312" panose="02010609030101010101" charset="-122"/>
                <a:ea typeface="楷体_GB2312" panose="02010609030101010101" charset="-122"/>
                <a:cs typeface="+mn-ea"/>
                <a:sym typeface="+mn-lt"/>
              </a:endParaRPr>
            </a:p>
          </p:txBody>
        </p:sp>
      </p:grpSp>
      <p:grpSp>
        <p:nvGrpSpPr>
          <p:cNvPr id="29" name="组合 28"/>
          <p:cNvGrpSpPr/>
          <p:nvPr/>
        </p:nvGrpSpPr>
        <p:grpSpPr>
          <a:xfrm>
            <a:off x="5579745" y="4375150"/>
            <a:ext cx="4568190" cy="591185"/>
            <a:chOff x="9134" y="7942"/>
            <a:chExt cx="7194" cy="931"/>
          </a:xfrm>
        </p:grpSpPr>
        <p:sp>
          <p:nvSpPr>
            <p:cNvPr id="30" name="圆角矩形 29"/>
            <p:cNvSpPr>
              <a:spLocks noChangeAspect="true" noChangeArrowheads="true"/>
            </p:cNvSpPr>
            <p:nvPr/>
          </p:nvSpPr>
          <p:spPr bwMode="auto">
            <a:xfrm>
              <a:off x="9134" y="7942"/>
              <a:ext cx="931" cy="931"/>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8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r>
                <a:rPr lang="zh-CN" altLang="en-US" sz="2800" b="1">
                  <a:solidFill>
                    <a:srgbClr val="FFFFFF"/>
                  </a:solidFill>
                </a:rPr>
                <a:t>七</a:t>
              </a:r>
              <a:endParaRPr lang="zh-CN" altLang="en-US" sz="2800" b="1">
                <a:solidFill>
                  <a:srgbClr val="FFFFFF"/>
                </a:solidFill>
              </a:endParaRPr>
            </a:p>
          </p:txBody>
        </p:sp>
        <p:sp>
          <p:nvSpPr>
            <p:cNvPr id="31" name="îṧḻiḋè"/>
            <p:cNvSpPr txBox="true">
              <a:spLocks noChangeAspect="true"/>
            </p:cNvSpPr>
            <p:nvPr/>
          </p:nvSpPr>
          <p:spPr bwMode="auto">
            <a:xfrm>
              <a:off x="10065" y="7942"/>
              <a:ext cx="6263"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b" anchorCtr="false">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00000"/>
                </a:lnSpc>
                <a:spcBef>
                  <a:spcPct val="0"/>
                </a:spcBef>
                <a:buFontTx/>
                <a:buNone/>
              </a:pPr>
              <a:r>
                <a:rPr lang="zh-CN" altLang="zh-CN" sz="2800" dirty="0" smtClean="0">
                  <a:latin typeface="楷体_GB2312" panose="02010609030101010101" charset="-122"/>
                  <a:ea typeface="楷体_GB2312" panose="02010609030101010101" charset="-122"/>
                  <a:cs typeface="+mn-ea"/>
                  <a:sym typeface="+mn-lt"/>
                </a:rPr>
                <a:t>监督管理</a:t>
              </a:r>
              <a:endParaRPr lang="zh-CN" altLang="zh-CN" sz="2800" dirty="0" smtClean="0">
                <a:latin typeface="楷体_GB2312" panose="02010609030101010101" charset="-122"/>
                <a:ea typeface="楷体_GB2312" panose="02010609030101010101" charset="-122"/>
                <a:cs typeface="+mn-ea"/>
                <a:sym typeface="+mn-lt"/>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0" y="12065"/>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1271905" y="2414905"/>
            <a:ext cx="2155190" cy="645160"/>
          </a:xfrm>
          <a:prstGeom prst="rect">
            <a:avLst/>
          </a:prstGeom>
          <a:noFill/>
        </p:spPr>
        <p:txBody>
          <a:bodyPr wrap="square" rtlCol="0">
            <a:spAutoFit/>
          </a:bodyPr>
          <a:p>
            <a:r>
              <a:rPr lang="zh-CN" altLang="en-US" sz="3600"/>
              <a:t>总则</a:t>
            </a:r>
            <a:endParaRPr lang="zh-CN" altLang="en-US" sz="3600"/>
          </a:p>
        </p:txBody>
      </p:sp>
      <p:sp>
        <p:nvSpPr>
          <p:cNvPr id="3" name="文本框 2"/>
          <p:cNvSpPr txBox="true"/>
          <p:nvPr/>
        </p:nvSpPr>
        <p:spPr>
          <a:xfrm>
            <a:off x="5480050" y="2024380"/>
            <a:ext cx="4859655" cy="203009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800">
                <a:latin typeface="楷体_GB2312" panose="02010609030101010101" charset="-122"/>
                <a:ea typeface="楷体_GB2312" panose="02010609030101010101" charset="-122"/>
              </a:rPr>
              <a:t>明确了</a:t>
            </a:r>
            <a:r>
              <a:rPr lang="zh-CN" altLang="en-US" sz="2800">
                <a:latin typeface="楷体_GB2312" panose="02010609030101010101" charset="-122"/>
                <a:ea typeface="楷体_GB2312" panose="02010609030101010101" charset="-122"/>
              </a:rPr>
              <a:t>太原市政府质量奖设立的背景、依据，以及参评范围、评选原则、评选周期等。</a:t>
            </a:r>
            <a:endParaRPr lang="zh-CN" altLang="en-US" sz="2800">
              <a:latin typeface="楷体_GB2312" panose="02010609030101010101" charset="-122"/>
              <a:ea typeface="楷体_GB2312" panose="0201060903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838200" y="2414905"/>
            <a:ext cx="2833370" cy="1198880"/>
          </a:xfrm>
          <a:prstGeom prst="rect">
            <a:avLst/>
          </a:prstGeom>
          <a:noFill/>
        </p:spPr>
        <p:txBody>
          <a:bodyPr wrap="square" rtlCol="0">
            <a:spAutoFit/>
          </a:bodyPr>
          <a:p>
            <a:pPr algn="ctr">
              <a:buClrTx/>
              <a:buSzTx/>
              <a:buFontTx/>
            </a:pPr>
            <a:r>
              <a:rPr lang="zh-CN" altLang="en-US" sz="3600">
                <a:sym typeface="+mn-lt"/>
              </a:rPr>
              <a:t>奖项设定和申报条件</a:t>
            </a:r>
            <a:endParaRPr lang="zh-CN" altLang="en-US" sz="3600"/>
          </a:p>
        </p:txBody>
      </p:sp>
      <p:sp>
        <p:nvSpPr>
          <p:cNvPr id="3" name="文本框 2"/>
          <p:cNvSpPr txBox="true"/>
          <p:nvPr/>
        </p:nvSpPr>
        <p:spPr>
          <a:xfrm>
            <a:off x="5002530" y="939800"/>
            <a:ext cx="6320155" cy="461581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en-US" altLang="zh-CN" sz="2400">
                <a:latin typeface="楷体_GB2312" panose="02010609030101010101" charset="-122"/>
                <a:ea typeface="楷体_GB2312" panose="02010609030101010101" charset="-122"/>
              </a:rPr>
              <a:t> </a:t>
            </a:r>
            <a:r>
              <a:rPr lang="zh-CN" sz="2400">
                <a:latin typeface="楷体_GB2312" panose="02010609030101010101" charset="-122"/>
                <a:ea typeface="楷体_GB2312" panose="02010609030101010101" charset="-122"/>
              </a:rPr>
              <a:t>明确了</a:t>
            </a:r>
            <a:r>
              <a:rPr lang="zh-CN" altLang="en-US" sz="2400">
                <a:latin typeface="楷体_GB2312" panose="02010609030101010101" charset="-122"/>
                <a:ea typeface="楷体_GB2312" panose="02010609030101010101" charset="-122"/>
              </a:rPr>
              <a:t>市政府质量奖设“太原市政府质量奖（</a:t>
            </a:r>
            <a:r>
              <a:rPr lang="zh-CN" altLang="en-US" sz="2400" b="1">
                <a:solidFill>
                  <a:schemeClr val="accent1">
                    <a:lumMod val="60000"/>
                    <a:lumOff val="40000"/>
                  </a:schemeClr>
                </a:solidFill>
                <a:latin typeface="楷体_GB2312" panose="02010609030101010101" charset="-122"/>
                <a:ea typeface="楷体_GB2312" panose="02010609030101010101" charset="-122"/>
              </a:rPr>
              <a:t>组织</a:t>
            </a:r>
            <a:r>
              <a:rPr lang="zh-CN" altLang="en-US" sz="2400">
                <a:latin typeface="楷体_GB2312" panose="02010609030101010101" charset="-122"/>
                <a:ea typeface="楷体_GB2312" panose="02010609030101010101" charset="-122"/>
              </a:rPr>
              <a:t>）”和“太原市政府质量奖（</a:t>
            </a:r>
            <a:r>
              <a:rPr lang="zh-CN" altLang="en-US" sz="2400" b="1">
                <a:solidFill>
                  <a:schemeClr val="accent1">
                    <a:lumMod val="60000"/>
                    <a:lumOff val="40000"/>
                  </a:schemeClr>
                </a:solidFill>
                <a:latin typeface="楷体_GB2312" panose="02010609030101010101" charset="-122"/>
                <a:ea typeface="楷体_GB2312" panose="02010609030101010101" charset="-122"/>
              </a:rPr>
              <a:t>个人</a:t>
            </a:r>
            <a:r>
              <a:rPr lang="zh-CN" altLang="en-US" sz="2400">
                <a:latin typeface="楷体_GB2312" panose="02010609030101010101" charset="-122"/>
                <a:ea typeface="楷体_GB2312" panose="02010609030101010101" charset="-122"/>
              </a:rPr>
              <a:t>）”两个奖项，每个奖项均为两个等次（</a:t>
            </a:r>
            <a:r>
              <a:rPr lang="zh-CN" altLang="en-US" sz="2400" b="1">
                <a:solidFill>
                  <a:schemeClr val="accent1">
                    <a:lumMod val="60000"/>
                    <a:lumOff val="40000"/>
                  </a:schemeClr>
                </a:solidFill>
                <a:latin typeface="楷体_GB2312" panose="02010609030101010101" charset="-122"/>
                <a:ea typeface="楷体_GB2312" panose="02010609030101010101" charset="-122"/>
              </a:rPr>
              <a:t>市政府质量奖</a:t>
            </a:r>
            <a:r>
              <a:rPr lang="zh-CN" altLang="en-US" sz="2400">
                <a:latin typeface="楷体_GB2312" panose="02010609030101010101" charset="-122"/>
                <a:ea typeface="楷体_GB2312" panose="02010609030101010101" charset="-122"/>
              </a:rPr>
              <a:t>和</a:t>
            </a:r>
            <a:r>
              <a:rPr lang="zh-CN" altLang="en-US" sz="2400" b="1">
                <a:solidFill>
                  <a:schemeClr val="accent1">
                    <a:lumMod val="60000"/>
                    <a:lumOff val="40000"/>
                  </a:schemeClr>
                </a:solidFill>
                <a:latin typeface="楷体_GB2312" panose="02010609030101010101" charset="-122"/>
                <a:ea typeface="楷体_GB2312" panose="02010609030101010101" charset="-122"/>
              </a:rPr>
              <a:t>市政府质量奖提名奖</a:t>
            </a:r>
            <a:r>
              <a:rPr lang="zh-CN" altLang="en-US" sz="2400">
                <a:latin typeface="楷体_GB2312" panose="02010609030101010101" charset="-122"/>
                <a:ea typeface="楷体_GB2312" panose="02010609030101010101" charset="-122"/>
              </a:rPr>
              <a:t>）。每届太原市政府质量奖获奖组织和个人总数不超过</a:t>
            </a:r>
            <a:r>
              <a:rPr lang="zh-CN" altLang="en-US" sz="2400" b="1">
                <a:solidFill>
                  <a:schemeClr val="accent1">
                    <a:lumMod val="60000"/>
                    <a:lumOff val="40000"/>
                  </a:schemeClr>
                </a:solidFill>
                <a:latin typeface="楷体_GB2312" panose="02010609030101010101" charset="-122"/>
                <a:ea typeface="楷体_GB2312" panose="02010609030101010101" charset="-122"/>
              </a:rPr>
              <a:t>5</a:t>
            </a:r>
            <a:r>
              <a:rPr lang="zh-CN" altLang="en-US" sz="2400">
                <a:latin typeface="楷体_GB2312" panose="02010609030101010101" charset="-122"/>
                <a:ea typeface="楷体_GB2312" panose="02010609030101010101" charset="-122"/>
              </a:rPr>
              <a:t>个，太原市政府质量奖提名奖获奖组织和个人总数不超过</a:t>
            </a:r>
            <a:r>
              <a:rPr lang="zh-CN" altLang="en-US" sz="2400" b="1">
                <a:solidFill>
                  <a:schemeClr val="accent1">
                    <a:lumMod val="60000"/>
                    <a:lumOff val="40000"/>
                  </a:schemeClr>
                </a:solidFill>
                <a:latin typeface="楷体_GB2312" panose="02010609030101010101" charset="-122"/>
                <a:ea typeface="楷体_GB2312" panose="02010609030101010101" charset="-122"/>
              </a:rPr>
              <a:t>10</a:t>
            </a:r>
            <a:r>
              <a:rPr lang="zh-CN" altLang="en-US" sz="2400">
                <a:latin typeface="楷体_GB2312" panose="02010609030101010101" charset="-122"/>
                <a:ea typeface="楷体_GB2312" panose="02010609030101010101" charset="-122"/>
              </a:rPr>
              <a:t>个，上述获奖数可少额或空缺。并且规定了申报每个奖项应该具备的基本条件。</a:t>
            </a:r>
            <a:endParaRPr lang="zh-CN" altLang="en-US" sz="2400">
              <a:latin typeface="楷体_GB2312" panose="02010609030101010101" charset="-122"/>
              <a:ea typeface="楷体_GB2312" panose="0201060903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1257300" y="2414905"/>
            <a:ext cx="2385060" cy="645160"/>
          </a:xfrm>
          <a:prstGeom prst="rect">
            <a:avLst/>
          </a:prstGeom>
          <a:noFill/>
        </p:spPr>
        <p:txBody>
          <a:bodyPr wrap="square" rtlCol="0">
            <a:spAutoFit/>
          </a:bodyPr>
          <a:p>
            <a:pPr eaLnBrk="1" hangingPunct="1">
              <a:lnSpc>
                <a:spcPct val="100000"/>
              </a:lnSpc>
              <a:spcBef>
                <a:spcPct val="0"/>
              </a:spcBef>
              <a:buFontTx/>
              <a:buNone/>
            </a:pPr>
            <a:r>
              <a:rPr lang="zh-CN" altLang="en-US" sz="3600" dirty="0" smtClean="0">
                <a:latin typeface="+mj-ea"/>
                <a:ea typeface="+mj-ea"/>
                <a:cs typeface="+mn-ea"/>
                <a:sym typeface="+mn-lt"/>
              </a:rPr>
              <a:t>组织管理</a:t>
            </a:r>
            <a:endParaRPr lang="zh-CN" altLang="en-US" sz="3600">
              <a:latin typeface="+mj-ea"/>
              <a:ea typeface="+mj-ea"/>
            </a:endParaRPr>
          </a:p>
        </p:txBody>
      </p:sp>
      <p:sp>
        <p:nvSpPr>
          <p:cNvPr id="3" name="文本框 2"/>
          <p:cNvSpPr txBox="true"/>
          <p:nvPr/>
        </p:nvSpPr>
        <p:spPr>
          <a:xfrm>
            <a:off x="5538470" y="2052955"/>
            <a:ext cx="4859655" cy="203009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800">
                <a:latin typeface="楷体_GB2312" panose="02010609030101010101" charset="-122"/>
                <a:ea typeface="楷体_GB2312" panose="02010609030101010101" charset="-122"/>
              </a:rPr>
              <a:t>明确了太原市标准化和质量强市领导小组及其办公室在</a:t>
            </a:r>
            <a:r>
              <a:rPr lang="zh-CN" altLang="en-US" sz="2800">
                <a:latin typeface="楷体_GB2312" panose="02010609030101010101" charset="-122"/>
                <a:ea typeface="楷体_GB2312" panose="02010609030101010101" charset="-122"/>
              </a:rPr>
              <a:t>质量奖评选工作中的职责。</a:t>
            </a:r>
            <a:endParaRPr lang="zh-CN" altLang="en-US" sz="2800">
              <a:latin typeface="楷体_GB2312" panose="02010609030101010101" charset="-122"/>
              <a:ea typeface="楷体_GB2312" panose="0201060903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1286510" y="2414905"/>
            <a:ext cx="2385060" cy="645160"/>
          </a:xfrm>
          <a:prstGeom prst="rect">
            <a:avLst/>
          </a:prstGeom>
          <a:noFill/>
        </p:spPr>
        <p:txBody>
          <a:bodyPr wrap="square" rtlCol="0">
            <a:spAutoFit/>
          </a:bodyPr>
          <a:p>
            <a:pPr eaLnBrk="1" hangingPunct="1">
              <a:lnSpc>
                <a:spcPct val="100000"/>
              </a:lnSpc>
              <a:spcBef>
                <a:spcPct val="0"/>
              </a:spcBef>
              <a:buFontTx/>
              <a:buNone/>
            </a:pPr>
            <a:r>
              <a:rPr lang="zh-CN" altLang="zh-CN" sz="3600" dirty="0" smtClean="0">
                <a:latin typeface="+mj-ea"/>
                <a:ea typeface="+mj-ea"/>
                <a:cs typeface="+mn-ea"/>
                <a:sym typeface="+mn-lt"/>
              </a:rPr>
              <a:t>评选程序</a:t>
            </a:r>
            <a:endParaRPr lang="zh-CN" altLang="en-US" sz="3600">
              <a:latin typeface="+mj-ea"/>
              <a:ea typeface="+mj-ea"/>
            </a:endParaRPr>
          </a:p>
        </p:txBody>
      </p:sp>
      <p:sp>
        <p:nvSpPr>
          <p:cNvPr id="3" name="文本框 2"/>
          <p:cNvSpPr txBox="true"/>
          <p:nvPr/>
        </p:nvSpPr>
        <p:spPr>
          <a:xfrm>
            <a:off x="5451475" y="1444625"/>
            <a:ext cx="4859655" cy="396938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800">
                <a:latin typeface="楷体_GB2312" panose="02010609030101010101" charset="-122"/>
                <a:ea typeface="楷体_GB2312" panose="02010609030101010101" charset="-122"/>
              </a:rPr>
              <a:t>明确了</a:t>
            </a:r>
            <a:r>
              <a:rPr lang="zh-CN" altLang="en-US" sz="2800">
                <a:latin typeface="楷体_GB2312" panose="02010609030101010101" charset="-122"/>
                <a:ea typeface="楷体_GB2312" panose="02010609030101010101" charset="-122"/>
              </a:rPr>
              <a:t>太原市政府质量奖的</a:t>
            </a:r>
            <a:r>
              <a:rPr lang="en-US" altLang="zh-CN" sz="2800">
                <a:latin typeface="楷体_GB2312" panose="02010609030101010101" charset="-122"/>
                <a:ea typeface="楷体_GB2312" panose="02010609030101010101" charset="-122"/>
              </a:rPr>
              <a:t>3</a:t>
            </a:r>
            <a:r>
              <a:rPr lang="zh-CN" altLang="en-US" sz="2800">
                <a:latin typeface="楷体_GB2312" panose="02010609030101010101" charset="-122"/>
                <a:ea typeface="楷体_GB2312" panose="02010609030101010101" charset="-122"/>
              </a:rPr>
              <a:t>项主要评价标准及</a:t>
            </a:r>
            <a:r>
              <a:rPr lang="en-US" altLang="zh-CN" sz="2800">
                <a:latin typeface="楷体_GB2312" panose="02010609030101010101" charset="-122"/>
                <a:ea typeface="楷体_GB2312" panose="02010609030101010101" charset="-122"/>
              </a:rPr>
              <a:t>9</a:t>
            </a:r>
            <a:r>
              <a:rPr lang="zh-CN" altLang="en-US" sz="2800">
                <a:latin typeface="楷体_GB2312" panose="02010609030101010101" charset="-122"/>
                <a:ea typeface="楷体_GB2312" panose="02010609030101010101" charset="-122"/>
              </a:rPr>
              <a:t>项评选程序（</a:t>
            </a:r>
            <a:r>
              <a:rPr lang="zh-CN" altLang="en-US" sz="2800">
                <a:solidFill>
                  <a:schemeClr val="accent1">
                    <a:lumMod val="60000"/>
                    <a:lumOff val="40000"/>
                  </a:schemeClr>
                </a:solidFill>
                <a:latin typeface="楷体_GB2312" panose="02010609030101010101" charset="-122"/>
                <a:ea typeface="楷体_GB2312" panose="02010609030101010101" charset="-122"/>
                <a:sym typeface="+mn-ea"/>
              </a:rPr>
              <a:t>发布信息、组织申报、资格审查、材料评审、现场评审、陈述答辩、综合评价、审定公示、批准公告</a:t>
            </a:r>
            <a:r>
              <a:rPr lang="zh-CN" altLang="en-US" sz="2800">
                <a:latin typeface="楷体_GB2312" panose="02010609030101010101" charset="-122"/>
                <a:ea typeface="楷体_GB2312" panose="02010609030101010101" charset="-122"/>
              </a:rPr>
              <a:t>）。</a:t>
            </a:r>
            <a:endParaRPr lang="zh-CN" altLang="en-US" sz="2800">
              <a:latin typeface="楷体_GB2312" panose="02010609030101010101" charset="-122"/>
              <a:ea typeface="楷体_GB2312" panose="0201060903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4753" name="图片 4"/>
          <p:cNvPicPr>
            <a:picLocks noChangeAspect="true" noChangeArrowheads="true"/>
          </p:cNvPicPr>
          <p:nvPr/>
        </p:nvPicPr>
        <p:blipFill>
          <a:blip r:embed="rId1">
            <a:extLst>
              <a:ext uri="{28A0092B-C50C-407E-A947-70E740481C1C}">
                <a14:useLocalDpi xmlns:a14="http://schemas.microsoft.com/office/drawing/2010/main" val="false"/>
              </a:ext>
            </a:extLst>
          </a:blip>
          <a:srcRect/>
          <a:stretch>
            <a:fillRect/>
          </a:stretch>
        </p:blipFill>
        <p:spPr bwMode="auto">
          <a:xfrm>
            <a:off x="-14605" y="0"/>
            <a:ext cx="425640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true"/>
          <p:nvPr/>
        </p:nvSpPr>
        <p:spPr>
          <a:xfrm>
            <a:off x="1286510" y="2414905"/>
            <a:ext cx="2385060" cy="645160"/>
          </a:xfrm>
          <a:prstGeom prst="rect">
            <a:avLst/>
          </a:prstGeom>
          <a:noFill/>
        </p:spPr>
        <p:txBody>
          <a:bodyPr wrap="square" rtlCol="0">
            <a:spAutoFit/>
          </a:bodyPr>
          <a:p>
            <a:pPr eaLnBrk="1" hangingPunct="1">
              <a:lnSpc>
                <a:spcPct val="100000"/>
              </a:lnSpc>
              <a:spcBef>
                <a:spcPct val="0"/>
              </a:spcBef>
              <a:buFontTx/>
              <a:buNone/>
            </a:pPr>
            <a:r>
              <a:rPr lang="zh-CN" altLang="zh-CN" sz="3600" dirty="0" smtClean="0">
                <a:latin typeface="+mj-ea"/>
                <a:ea typeface="+mj-ea"/>
                <a:cs typeface="+mn-ea"/>
                <a:sym typeface="+mn-lt"/>
              </a:rPr>
              <a:t>奖励</a:t>
            </a:r>
            <a:endParaRPr lang="zh-CN" altLang="en-US" sz="3600">
              <a:latin typeface="+mj-ea"/>
              <a:ea typeface="+mj-ea"/>
            </a:endParaRPr>
          </a:p>
        </p:txBody>
      </p:sp>
      <p:sp>
        <p:nvSpPr>
          <p:cNvPr id="3" name="文本框 2"/>
          <p:cNvSpPr txBox="true"/>
          <p:nvPr/>
        </p:nvSpPr>
        <p:spPr>
          <a:xfrm>
            <a:off x="5451475" y="1634490"/>
            <a:ext cx="4859655" cy="3322955"/>
          </a:xfrm>
          <a:prstGeom prst="rect">
            <a:avLst/>
          </a:prstGeom>
          <a:noFill/>
        </p:spPr>
        <p:txBody>
          <a:bodyPr wrap="square" rtlCol="0">
            <a:spAutoFit/>
          </a:bodyPr>
          <a:p>
            <a:pPr algn="just">
              <a:lnSpc>
                <a:spcPct val="150000"/>
              </a:lnSpc>
              <a:spcBef>
                <a:spcPts val="0"/>
              </a:spcBef>
              <a:spcAft>
                <a:spcPts val="0"/>
              </a:spcAft>
            </a:pPr>
            <a:r>
              <a:rPr lang="en-US" altLang="zh-CN" sz="2800">
                <a:latin typeface="楷体_GB2312" panose="02010609030101010101" charset="-122"/>
                <a:ea typeface="楷体_GB2312" panose="02010609030101010101" charset="-122"/>
              </a:rPr>
              <a:t>   </a:t>
            </a:r>
            <a:r>
              <a:rPr lang="zh-CN" sz="2800">
                <a:latin typeface="楷体_GB2312" panose="02010609030101010101" charset="-122"/>
                <a:ea typeface="楷体_GB2312" panose="02010609030101010101" charset="-122"/>
              </a:rPr>
              <a:t>明确了：市政府对获得市政府质量奖（含提名奖）的组织和个人颁发奖（杯）牌、证书，发放一次性奖励金。</a:t>
            </a:r>
            <a:r>
              <a:rPr lang="zh-CN" altLang="en-US" sz="2800">
                <a:latin typeface="楷体_GB2312" panose="02010609030101010101" charset="-122"/>
                <a:ea typeface="楷体_GB2312" panose="02010609030101010101" charset="-122"/>
              </a:rPr>
              <a:t>并且规定了</a:t>
            </a:r>
            <a:r>
              <a:rPr lang="zh-CN" altLang="en-US" sz="2800">
                <a:latin typeface="楷体_GB2312" panose="02010609030101010101" charset="-122"/>
                <a:ea typeface="楷体_GB2312" panose="02010609030101010101" charset="-122"/>
              </a:rPr>
              <a:t>奖励的用途。</a:t>
            </a:r>
            <a:endParaRPr lang="zh-CN" altLang="en-US" sz="2800">
              <a:latin typeface="楷体_GB2312" panose="02010609030101010101" charset="-122"/>
              <a:ea typeface="楷体_GB2312" panose="02010609030101010101" charset="-122"/>
            </a:endParaRPr>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2.xml><?xml version="1.0" encoding="utf-8"?>
<p:tagLst xmlns:p="http://schemas.openxmlformats.org/presentationml/2006/main">
  <p:tag name="THINKCELLSHAPEDONOTDELETE" val="tA6S0wzOvQ8a50SA42PUNRg"/>
</p:tagLst>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52A8B"/>
      </a:accent1>
      <a:accent2>
        <a:srgbClr val="28A7C2"/>
      </a:accent2>
      <a:accent3>
        <a:srgbClr val="1CB4FD"/>
      </a:accent3>
      <a:accent4>
        <a:srgbClr val="F4827B"/>
      </a:accent4>
      <a:accent5>
        <a:srgbClr val="3F74B0"/>
      </a:accent5>
      <a:accent6>
        <a:srgbClr val="979797"/>
      </a:accent6>
      <a:hlink>
        <a:srgbClr val="4472C4"/>
      </a:hlink>
      <a:folHlink>
        <a:srgbClr val="BFBFBF"/>
      </a:folHlink>
    </a:clrScheme>
    <a:fontScheme name="fi2br4zm">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52A8B"/>
    </a:accent1>
    <a:accent2>
      <a:srgbClr val="28A7C2"/>
    </a:accent2>
    <a:accent3>
      <a:srgbClr val="1CB4FD"/>
    </a:accent3>
    <a:accent4>
      <a:srgbClr val="F4827B"/>
    </a:accent4>
    <a:accent5>
      <a:srgbClr val="3F74B0"/>
    </a:accent5>
    <a:accent6>
      <a:srgbClr val="979797"/>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0</TotalTime>
  <Words>1362</Words>
  <Application>WPS 演示</Application>
  <PresentationFormat>宽屏</PresentationFormat>
  <Paragraphs>85</Paragraphs>
  <Slides>12</Slides>
  <Notes>0</Notes>
  <HiddenSlides>0</HiddenSlides>
  <MMClips>1</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30" baseType="lpstr">
      <vt:lpstr>Arial</vt:lpstr>
      <vt:lpstr>宋体</vt:lpstr>
      <vt:lpstr>Wingdings</vt:lpstr>
      <vt:lpstr>Times New Roman</vt:lpstr>
      <vt:lpstr>微软雅黑</vt:lpstr>
      <vt:lpstr>楷体_GB2312</vt:lpstr>
      <vt:lpstr>Segoe UI</vt:lpstr>
      <vt:lpstr>Noto Naskh Arabic</vt:lpstr>
      <vt:lpstr>黑体</vt:lpstr>
      <vt:lpstr>Microsoft YaHei</vt:lpstr>
      <vt:lpstr>宋体</vt:lpstr>
      <vt:lpstr>Arial Unicode MS</vt:lpstr>
      <vt:lpstr>Calibri</vt:lpstr>
      <vt:lpstr>DejaVu Sans</vt:lpstr>
      <vt:lpstr>方正书宋_GBK</vt:lpstr>
      <vt:lpstr>方正宋体S-超大字符集(SIP)</vt:lpstr>
      <vt:lpstr>主题5</vt:lpstr>
      <vt:lpstr>TCLayout.ActiveDocument.1</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iSlide</Company>
  <LinksUpToDate>false</LinksUpToDate>
  <SharedDoc>false</SharedDoc>
  <HyperlinksChanged>false</HyperlinksChanged>
  <AppVersion>14.0000</AppVersion>
  <Manager>iSlide</Manager>
  <HyperlinkBase>https://www.islide.cc</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baixin</cp:lastModifiedBy>
  <cp:revision>507</cp:revision>
  <cp:lastPrinted>2022-09-29T09:03:16Z</cp:lastPrinted>
  <dcterms:created xsi:type="dcterms:W3CDTF">2022-09-29T09:03:16Z</dcterms:created>
  <dcterms:modified xsi:type="dcterms:W3CDTF">2022-09-29T09:03:16Z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2052-11.8.2.10458</vt:lpwstr>
  </property>
</Properties>
</file>