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6256000" cy="9144000"/>
  <p:notesSz cx="6858000" cy="9144000"/>
  <p:defaultTextStyle>
    <a:defPPr/>
    <a:lvl1pPr>
      <a:defRPr sz="1800"/>
    </a:lvl1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5.png"/><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image" Target="../media/image12.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861"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862"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863"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35"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864"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865"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866" name="Shape "/>
          <p:cNvSpPr>
            <a:spLocks noGrp="true"/>
          </p:cNvSpPr>
          <p:nvPr/>
        </p:nvSpPr>
        <p:spPr>
          <a:xfrm flipH="true">
            <a:off x="762000" y="762000"/>
            <a:ext cx="1524000" cy="1524000"/>
          </a:xfrm>
          <a:prstGeom prst="round1Rect">
            <a:avLst>
              <a:gd name="adj" fmla="val 6666"/>
            </a:avLst>
          </a:prstGeom>
          <a:noFill/>
          <a:ln>
            <a:noFill/>
          </a:ln>
        </p:spPr>
        <p:txBody>
          <a:bodyPr/>
          <a:lstStyle/>
          <a:p>
            <a:endParaRPr lang="zh-CN"/>
          </a:p>
        </p:txBody>
      </p:sp>
      <p:sp>
        <p:nvSpPr>
          <p:cNvPr id="3103867" name="Shape "/>
          <p:cNvSpPr>
            <a:spLocks noGrp="true"/>
          </p:cNvSpPr>
          <p:nvPr/>
        </p:nvSpPr>
        <p:spPr>
          <a:xfrm flipV="true">
            <a:off x="13970000" y="6858000"/>
            <a:ext cx="1524000" cy="1524000"/>
          </a:xfrm>
          <a:prstGeom prst="round1Rect">
            <a:avLst>
              <a:gd name="adj" fmla="val 6666"/>
            </a:avLst>
          </a:prstGeom>
          <a:noFill/>
          <a:ln>
            <a:noFill/>
          </a:ln>
        </p:spPr>
        <p:txBody>
          <a:bodyPr/>
          <a:lstStyle/>
          <a:p>
            <a:endParaRPr lang="zh-CN"/>
          </a:p>
        </p:txBody>
      </p:sp>
      <p:sp>
        <p:nvSpPr>
          <p:cNvPr id="3103868" name="Shape "/>
          <p:cNvSpPr>
            <a:spLocks noGrp="true"/>
          </p:cNvSpPr>
          <p:nvPr/>
        </p:nvSpPr>
        <p:spPr>
          <a:xfrm>
            <a:off x="14478000" y="1270000"/>
            <a:ext cx="101600" cy="101600"/>
          </a:xfrm>
          <a:prstGeom prst="roundRect">
            <a:avLst>
              <a:gd name="adj" fmla="val 50000"/>
            </a:avLst>
          </a:prstGeom>
          <a:solidFill>
            <a:srgbClr val="E65100">
              <a:alpha val="20000"/>
            </a:srgbClr>
          </a:solidFill>
          <a:ln>
            <a:noFill/>
          </a:ln>
        </p:spPr>
        <p:txBody>
          <a:bodyPr/>
          <a:lstStyle/>
          <a:p>
            <a:endParaRPr lang="zh-CN"/>
          </a:p>
        </p:txBody>
      </p:sp>
      <p:sp>
        <p:nvSpPr>
          <p:cNvPr id="3103869" name="Shape "/>
          <p:cNvSpPr>
            <a:spLocks noGrp="true"/>
          </p:cNvSpPr>
          <p:nvPr/>
        </p:nvSpPr>
        <p:spPr>
          <a:xfrm>
            <a:off x="14681200" y="1270000"/>
            <a:ext cx="101600" cy="101600"/>
          </a:xfrm>
          <a:prstGeom prst="roundRect">
            <a:avLst>
              <a:gd name="adj" fmla="val 50000"/>
            </a:avLst>
          </a:prstGeom>
          <a:solidFill>
            <a:srgbClr val="E65100">
              <a:alpha val="20000"/>
            </a:srgbClr>
          </a:solidFill>
          <a:ln>
            <a:noFill/>
          </a:ln>
        </p:spPr>
        <p:txBody>
          <a:bodyPr/>
          <a:lstStyle/>
          <a:p>
            <a:endParaRPr lang="zh-CN"/>
          </a:p>
        </p:txBody>
      </p:sp>
      <p:sp>
        <p:nvSpPr>
          <p:cNvPr id="3103870" name="Shape "/>
          <p:cNvSpPr>
            <a:spLocks noGrp="true"/>
          </p:cNvSpPr>
          <p:nvPr/>
        </p:nvSpPr>
        <p:spPr>
          <a:xfrm>
            <a:off x="14884400" y="1270000"/>
            <a:ext cx="101600" cy="101600"/>
          </a:xfrm>
          <a:prstGeom prst="roundRect">
            <a:avLst>
              <a:gd name="adj" fmla="val 50000"/>
            </a:avLst>
          </a:prstGeom>
          <a:solidFill>
            <a:srgbClr val="E65100">
              <a:alpha val="20000"/>
            </a:srgbClr>
          </a:solidFill>
          <a:ln>
            <a:noFill/>
          </a:ln>
        </p:spPr>
        <p:txBody>
          <a:bodyPr/>
          <a:lstStyle/>
          <a:p>
            <a:endParaRPr lang="zh-CN"/>
          </a:p>
        </p:txBody>
      </p:sp>
      <p:sp>
        <p:nvSpPr>
          <p:cNvPr id="244458" name="BorderLine_top"/>
          <p:cNvSpPr>
            <a:spLocks noGrp="true"/>
          </p:cNvSpPr>
          <p:nvPr/>
        </p:nvSpPr>
        <p:spPr>
          <a:xfrm>
            <a:off x="762000" y="762000"/>
            <a:ext cx="1524000" cy="38100"/>
          </a:xfrm>
          <a:custGeom>
            <a:avLst/>
            <a:gdLst/>
            <a:ahLst/>
            <a:cxnLst/>
            <a:pathLst>
              <a:path w="1524000" h="38100">
                <a:moveTo>
                  <a:pt x="0" y="76200"/>
                </a:moveTo>
                <a:lnTo>
                  <a:pt x="1911" y="59244"/>
                </a:lnTo>
                <a:lnTo>
                  <a:pt x="7547" y="43139"/>
                </a:lnTo>
                <a:lnTo>
                  <a:pt x="16625" y="28691"/>
                </a:lnTo>
                <a:lnTo>
                  <a:pt x="28691" y="16625"/>
                </a:lnTo>
                <a:lnTo>
                  <a:pt x="43139" y="7547"/>
                </a:lnTo>
                <a:lnTo>
                  <a:pt x="59244" y="1911"/>
                </a:lnTo>
                <a:lnTo>
                  <a:pt x="76200" y="0"/>
                </a:lnTo>
                <a:lnTo>
                  <a:pt x="1524000" y="0"/>
                </a:lnTo>
                <a:lnTo>
                  <a:pt x="1524000" y="0"/>
                </a:lnTo>
                <a:lnTo>
                  <a:pt x="1524000" y="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00796B"/>
          </a:solidFill>
          <a:ln>
            <a:noFill/>
          </a:ln>
        </p:spPr>
        <p:txBody>
          <a:bodyPr/>
          <a:lstStyle/>
          <a:p>
            <a:endParaRPr lang="zh-CN"/>
          </a:p>
        </p:txBody>
      </p:sp>
      <p:sp>
        <p:nvSpPr>
          <p:cNvPr id="244459" name="BorderLine_right"/>
          <p:cNvSpPr>
            <a:spLocks noGrp="true"/>
          </p:cNvSpPr>
          <p:nvPr/>
        </p:nvSpPr>
        <p:spPr>
          <a:xfrm>
            <a:off x="15455900" y="6858000"/>
            <a:ext cx="38100" cy="1524000"/>
          </a:xfrm>
          <a:custGeom>
            <a:avLst/>
            <a:gdLst/>
            <a:ahLst/>
            <a:cxnLst/>
            <a:pathLst>
              <a:path w="38100" h="1524000">
                <a:moveTo>
                  <a:pt x="38100" y="0"/>
                </a:moveTo>
                <a:lnTo>
                  <a:pt x="38100" y="0"/>
                </a:lnTo>
                <a:lnTo>
                  <a:pt x="38100" y="1447800"/>
                </a:lnTo>
                <a:lnTo>
                  <a:pt x="36189" y="1464756"/>
                </a:lnTo>
                <a:lnTo>
                  <a:pt x="30553" y="1480861"/>
                </a:lnTo>
                <a:lnTo>
                  <a:pt x="21475" y="1495309"/>
                </a:lnTo>
                <a:lnTo>
                  <a:pt x="9409" y="1507375"/>
                </a:lnTo>
                <a:lnTo>
                  <a:pt x="-5039" y="1516453"/>
                </a:lnTo>
                <a:lnTo>
                  <a:pt x="-21144" y="1522089"/>
                </a:lnTo>
                <a:lnTo>
                  <a:pt x="-38100" y="1524000"/>
                </a:lnTo>
                <a:lnTo>
                  <a:pt x="-29622" y="1522089"/>
                </a:lnTo>
                <a:lnTo>
                  <a:pt x="-21570" y="1516453"/>
                </a:lnTo>
                <a:lnTo>
                  <a:pt x="-14346" y="1507375"/>
                </a:lnTo>
                <a:lnTo>
                  <a:pt x="-8313" y="1495309"/>
                </a:lnTo>
                <a:lnTo>
                  <a:pt x="-3774" y="1480861"/>
                </a:lnTo>
                <a:lnTo>
                  <a:pt x="-956" y="1464756"/>
                </a:lnTo>
                <a:lnTo>
                  <a:pt x="0" y="1447800"/>
                </a:lnTo>
                <a:lnTo>
                  <a:pt x="38100" y="0"/>
                </a:lnTo>
                <a:lnTo>
                  <a:pt x="38100" y="0"/>
                </a:lnTo>
                <a:close/>
              </a:path>
            </a:pathLst>
          </a:custGeom>
          <a:solidFill>
            <a:srgbClr val="00796B"/>
          </a:solidFill>
          <a:ln>
            <a:noFill/>
          </a:ln>
        </p:spPr>
        <p:txBody>
          <a:bodyPr/>
          <a:lstStyle/>
          <a:p>
            <a:endParaRPr lang="zh-CN"/>
          </a:p>
        </p:txBody>
      </p:sp>
      <p:sp>
        <p:nvSpPr>
          <p:cNvPr id="244460" name="BorderLine_left"/>
          <p:cNvSpPr>
            <a:spLocks noGrp="true"/>
          </p:cNvSpPr>
          <p:nvPr/>
        </p:nvSpPr>
        <p:spPr>
          <a:xfrm>
            <a:off x="762000" y="762000"/>
            <a:ext cx="38100" cy="1524000"/>
          </a:xfrm>
          <a:custGeom>
            <a:avLst/>
            <a:gdLst/>
            <a:ahLst/>
            <a:cxnLst/>
            <a:pathLst>
              <a:path w="38100" h="1524000">
                <a:moveTo>
                  <a:pt x="76200" y="0"/>
                </a:moveTo>
                <a:lnTo>
                  <a:pt x="59244" y="1911"/>
                </a:lnTo>
                <a:lnTo>
                  <a:pt x="43139" y="7547"/>
                </a:lnTo>
                <a:lnTo>
                  <a:pt x="28691" y="16625"/>
                </a:lnTo>
                <a:lnTo>
                  <a:pt x="16625" y="28691"/>
                </a:lnTo>
                <a:lnTo>
                  <a:pt x="7547" y="43139"/>
                </a:lnTo>
                <a:lnTo>
                  <a:pt x="1911" y="59244"/>
                </a:lnTo>
                <a:lnTo>
                  <a:pt x="0" y="76200"/>
                </a:lnTo>
                <a:lnTo>
                  <a:pt x="0" y="1524000"/>
                </a:lnTo>
                <a:lnTo>
                  <a:pt x="0" y="1524000"/>
                </a:lnTo>
                <a:lnTo>
                  <a:pt x="0" y="1524000"/>
                </a:lnTo>
                <a:lnTo>
                  <a:pt x="38100" y="76200"/>
                </a:lnTo>
                <a:lnTo>
                  <a:pt x="39056" y="59244"/>
                </a:lnTo>
                <a:lnTo>
                  <a:pt x="41874" y="43139"/>
                </a:lnTo>
                <a:lnTo>
                  <a:pt x="46413" y="28691"/>
                </a:lnTo>
                <a:lnTo>
                  <a:pt x="52446" y="16625"/>
                </a:lnTo>
                <a:lnTo>
                  <a:pt x="59670" y="7547"/>
                </a:lnTo>
                <a:lnTo>
                  <a:pt x="67722" y="1911"/>
                </a:lnTo>
                <a:lnTo>
                  <a:pt x="76200" y="0"/>
                </a:lnTo>
                <a:close/>
              </a:path>
            </a:pathLst>
          </a:custGeom>
          <a:solidFill>
            <a:srgbClr val="00796B"/>
          </a:solidFill>
          <a:ln>
            <a:noFill/>
          </a:ln>
        </p:spPr>
        <p:txBody>
          <a:bodyPr/>
          <a:lstStyle/>
          <a:p>
            <a:endParaRPr lang="zh-CN"/>
          </a:p>
        </p:txBody>
      </p:sp>
      <p:sp>
        <p:nvSpPr>
          <p:cNvPr id="244461" name="BorderLine_bottom"/>
          <p:cNvSpPr>
            <a:spLocks noGrp="true"/>
          </p:cNvSpPr>
          <p:nvPr/>
        </p:nvSpPr>
        <p:spPr>
          <a:xfrm>
            <a:off x="13970000" y="8343900"/>
            <a:ext cx="1524000" cy="38100"/>
          </a:xfrm>
          <a:custGeom>
            <a:avLst/>
            <a:gdLst/>
            <a:ahLst/>
            <a:cxnLst/>
            <a:pathLst>
              <a:path w="1524000" h="38100">
                <a:moveTo>
                  <a:pt x="0" y="38100"/>
                </a:moveTo>
                <a:lnTo>
                  <a:pt x="0" y="38100"/>
                </a:lnTo>
                <a:lnTo>
                  <a:pt x="1447800" y="38100"/>
                </a:lnTo>
                <a:lnTo>
                  <a:pt x="1464756" y="36189"/>
                </a:lnTo>
                <a:lnTo>
                  <a:pt x="1480861" y="30553"/>
                </a:lnTo>
                <a:lnTo>
                  <a:pt x="1495309" y="21475"/>
                </a:lnTo>
                <a:lnTo>
                  <a:pt x="1507375" y="9409"/>
                </a:lnTo>
                <a:lnTo>
                  <a:pt x="1516453" y="-5039"/>
                </a:lnTo>
                <a:lnTo>
                  <a:pt x="1522089" y="-21144"/>
                </a:lnTo>
                <a:lnTo>
                  <a:pt x="1524000" y="-38100"/>
                </a:lnTo>
                <a:lnTo>
                  <a:pt x="1522089" y="-29622"/>
                </a:lnTo>
                <a:lnTo>
                  <a:pt x="1516453" y="-21570"/>
                </a:lnTo>
                <a:lnTo>
                  <a:pt x="1507375" y="-14346"/>
                </a:lnTo>
                <a:lnTo>
                  <a:pt x="1495309" y="-8313"/>
                </a:lnTo>
                <a:lnTo>
                  <a:pt x="1480861" y="-3774"/>
                </a:lnTo>
                <a:lnTo>
                  <a:pt x="1464756" y="-956"/>
                </a:lnTo>
                <a:lnTo>
                  <a:pt x="1447800" y="0"/>
                </a:lnTo>
                <a:lnTo>
                  <a:pt x="0" y="38100"/>
                </a:lnTo>
                <a:lnTo>
                  <a:pt x="0" y="38100"/>
                </a:lnTo>
                <a:close/>
              </a:path>
            </a:pathLst>
          </a:custGeom>
          <a:solidFill>
            <a:srgbClr val="00796B"/>
          </a:solidFill>
          <a:ln>
            <a:noFill/>
          </a:ln>
        </p:spPr>
        <p:txBody>
          <a:bodyPr/>
          <a:lstStyle/>
          <a:p>
            <a:endParaRPr lang="zh-CN"/>
          </a:p>
        </p:txBody>
      </p:sp>
      <p:sp>
        <p:nvSpPr>
          <p:cNvPr id="3103871" name="Shape "/>
          <p:cNvSpPr>
            <a:spLocks noGrp="true"/>
          </p:cNvSpPr>
          <p:nvPr/>
        </p:nvSpPr>
        <p:spPr>
          <a:xfrm>
            <a:off x="7721600" y="2763634"/>
            <a:ext cx="812800" cy="50800"/>
          </a:xfrm>
          <a:prstGeom prst="roundRect">
            <a:avLst>
              <a:gd name="adj" fmla="val 50000"/>
            </a:avLst>
          </a:prstGeom>
          <a:solidFill>
            <a:srgbClr val="00796B"/>
          </a:solidFill>
          <a:ln>
            <a:noFill/>
          </a:ln>
        </p:spPr>
        <p:txBody>
          <a:bodyPr/>
          <a:lstStyle/>
          <a:p>
            <a:endParaRPr lang="zh-CN"/>
          </a:p>
        </p:txBody>
      </p:sp>
      <p:sp>
        <p:nvSpPr>
          <p:cNvPr id="2125736" name="SimpleText "/>
          <p:cNvSpPr>
            <a:spLocks noGrp="true"/>
          </p:cNvSpPr>
          <p:nvPr>
            <p:ph type="body"/>
          </p:nvPr>
        </p:nvSpPr>
        <p:spPr>
          <a:xfrm>
            <a:off x="4098290" y="3213100"/>
            <a:ext cx="8275320" cy="1104900"/>
          </a:xfrm>
          <a:prstGeom prst="rect">
            <a:avLst/>
          </a:prstGeom>
          <a:noFill/>
          <a:ln>
            <a:noFill/>
          </a:ln>
        </p:spPr>
        <p:txBody>
          <a:bodyPr lIns="0" tIns="0" rIns="0" bIns="0"/>
          <a:lstStyle/>
          <a:p>
            <a:pPr algn="ctr">
              <a:lnSpc>
                <a:spcPct val="100000"/>
              </a:lnSpc>
              <a:buNone/>
            </a:pPr>
            <a:r>
              <a:rPr lang="zh-CN" sz="7200" b="1">
                <a:solidFill>
                  <a:srgbClr val="1E293B"/>
                </a:solidFill>
                <a:latin typeface="Noto Sans SC"/>
                <a:ea typeface="Noto Sans SC"/>
              </a:rPr>
              <a:t>2026 民企高工评审</a:t>
            </a:r>
            <a:endParaRPr lang="zh-CN"/>
          </a:p>
        </p:txBody>
      </p:sp>
      <p:sp>
        <p:nvSpPr>
          <p:cNvPr id="2125737" name="SimpleText "/>
          <p:cNvSpPr>
            <a:spLocks noGrp="true"/>
          </p:cNvSpPr>
          <p:nvPr>
            <p:ph type="body"/>
          </p:nvPr>
        </p:nvSpPr>
        <p:spPr>
          <a:xfrm>
            <a:off x="5181803" y="4318000"/>
            <a:ext cx="5892800" cy="1104900"/>
          </a:xfrm>
          <a:prstGeom prst="rect">
            <a:avLst/>
          </a:prstGeom>
          <a:noFill/>
          <a:ln>
            <a:noFill/>
          </a:ln>
        </p:spPr>
        <p:txBody>
          <a:bodyPr lIns="0" tIns="0" rIns="0" bIns="0"/>
          <a:lstStyle/>
          <a:p>
            <a:pPr algn="ctr">
              <a:lnSpc>
                <a:spcPct val="100000"/>
              </a:lnSpc>
              <a:buNone/>
            </a:pPr>
            <a:r>
              <a:rPr lang="zh-CN" sz="7200" b="1">
                <a:solidFill>
                  <a:srgbClr val="1E293B"/>
                </a:solidFill>
                <a:latin typeface="Noto Sans SC"/>
                <a:ea typeface="Noto Sans SC"/>
              </a:rPr>
              <a:t>政策解读</a:t>
            </a:r>
            <a:endParaRPr lang="zh-CN"/>
          </a:p>
        </p:txBody>
      </p:sp>
      <p:sp>
        <p:nvSpPr>
          <p:cNvPr id="3103872" name="Shape "/>
          <p:cNvSpPr>
            <a:spLocks noGrp="true"/>
          </p:cNvSpPr>
          <p:nvPr/>
        </p:nvSpPr>
        <p:spPr>
          <a:xfrm>
            <a:off x="7721600" y="5821565"/>
            <a:ext cx="812800" cy="50800"/>
          </a:xfrm>
          <a:prstGeom prst="roundRect">
            <a:avLst>
              <a:gd name="adj" fmla="val 50000"/>
            </a:avLst>
          </a:prstGeom>
          <a:solidFill>
            <a:srgbClr val="00796B"/>
          </a:solidFill>
          <a:ln>
            <a:noFill/>
          </a:ln>
        </p:spPr>
        <p:txBody>
          <a:bodyPr/>
          <a:lstStyle/>
          <a:p>
            <a:endParaRPr lang="zh-CN"/>
          </a:p>
        </p:txBody>
      </p:sp>
      <p:sp>
        <p:nvSpPr>
          <p:cNvPr id="2125738" name="SimpleText "/>
          <p:cNvSpPr>
            <a:spLocks noGrp="true"/>
          </p:cNvSpPr>
          <p:nvPr>
            <p:ph type="body"/>
          </p:nvPr>
        </p:nvSpPr>
        <p:spPr>
          <a:xfrm>
            <a:off x="6435725" y="6680200"/>
            <a:ext cx="3390900" cy="406400"/>
          </a:xfrm>
          <a:prstGeom prst="rect">
            <a:avLst/>
          </a:prstGeom>
          <a:noFill/>
          <a:ln>
            <a:noFill/>
          </a:ln>
        </p:spPr>
        <p:txBody>
          <a:bodyPr lIns="0" tIns="0" rIns="0" bIns="0"/>
          <a:lstStyle/>
          <a:p>
            <a:pPr algn="ctr">
              <a:lnSpc>
                <a:spcPct val="133000"/>
              </a:lnSpc>
              <a:buNone/>
            </a:pPr>
            <a:r>
              <a:rPr lang="zh-CN" sz="2000">
                <a:solidFill>
                  <a:srgbClr val="64748B"/>
                </a:solidFill>
                <a:latin typeface="Noto Sans SC"/>
                <a:ea typeface="Noto Sans SC"/>
              </a:rPr>
              <a:t>山西省民营经济发展局</a:t>
            </a:r>
            <a:endParaRPr lang="zh-CN"/>
          </a:p>
        </p:txBody>
      </p:sp>
      <p:sp>
        <p:nvSpPr>
          <p:cNvPr id="2125739" name="SimpleText "/>
          <p:cNvSpPr>
            <a:spLocks noGrp="true"/>
          </p:cNvSpPr>
          <p:nvPr>
            <p:ph type="body"/>
          </p:nvPr>
        </p:nvSpPr>
        <p:spPr>
          <a:xfrm>
            <a:off x="7642225" y="7239000"/>
            <a:ext cx="1200785" cy="3048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2026年07月</a:t>
            </a:r>
            <a:endParaRPr lang="zh-CN"/>
          </a:p>
        </p:txBody>
      </p:sp>
      <p:sp>
        <p:nvSpPr>
          <p:cNvPr id="3103873" name="Shape "/>
          <p:cNvSpPr>
            <a:spLocks noGrp="true"/>
          </p:cNvSpPr>
          <p:nvPr/>
        </p:nvSpPr>
        <p:spPr>
          <a:xfrm>
            <a:off x="1016000" y="8013700"/>
            <a:ext cx="1117600" cy="431800"/>
          </a:xfrm>
          <a:prstGeom prst="roundRect">
            <a:avLst>
              <a:gd name="adj" fmla="val 23529"/>
            </a:avLst>
          </a:prstGeom>
          <a:solidFill>
            <a:srgbClr val="4DB6AC">
              <a:alpha val="10000"/>
            </a:srgbClr>
          </a:solidFill>
          <a:ln w="12700">
            <a:solidFill>
              <a:srgbClr val="4DB6AC"/>
            </a:solidFill>
            <a:prstDash val="solid"/>
            <a:round/>
          </a:ln>
        </p:spPr>
        <p:txBody>
          <a:bodyPr wrap="square" lIns="0" tIns="0" rIns="0" bIns="0" rtlCol="0" anchor="ctr"/>
          <a:lstStyle/>
          <a:p>
            <a:pPr algn="l">
              <a:lnSpc>
                <a:spcPct val="125000"/>
              </a:lnSpc>
              <a:buNone/>
            </a:pPr>
            <a:r>
              <a:rPr lang="zh-CN" sz="1400" b="1">
                <a:solidFill>
                  <a:srgbClr val="4DB6AC"/>
                </a:solidFill>
                <a:latin typeface="Noto Sans SC"/>
                <a:ea typeface="Noto Sans SC"/>
              </a:rPr>
              <a:t>申报指南</a:t>
            </a:r>
            <a:endParaRPr 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07"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08"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009"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46"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010"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011"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2125847" name="SimpleText "/>
          <p:cNvSpPr>
            <a:spLocks noGrp="true"/>
          </p:cNvSpPr>
          <p:nvPr>
            <p:ph type="body"/>
          </p:nvPr>
        </p:nvSpPr>
        <p:spPr>
          <a:xfrm>
            <a:off x="2032000" y="2032000"/>
            <a:ext cx="10541000" cy="381000"/>
          </a:xfrm>
          <a:prstGeom prst="rect">
            <a:avLst/>
          </a:prstGeom>
          <a:noFill/>
          <a:ln>
            <a:noFill/>
          </a:ln>
        </p:spPr>
        <p:txBody>
          <a:bodyPr lIns="0" tIns="0" rIns="0" bIns="0"/>
          <a:lstStyle/>
          <a:p>
            <a:pPr algn="l">
              <a:lnSpc>
                <a:spcPct val="125000"/>
              </a:lnSpc>
              <a:buNone/>
            </a:pPr>
            <a:r>
              <a:rPr lang="zh-CN" sz="2000" b="1">
                <a:solidFill>
                  <a:srgbClr val="00796B"/>
                </a:solidFill>
                <a:latin typeface="Noto Sans SC"/>
                <a:ea typeface="Noto Sans SC"/>
              </a:rPr>
              <a:t>CHAPTER 03</a:t>
            </a:r>
            <a:endParaRPr lang="zh-CN"/>
          </a:p>
        </p:txBody>
      </p:sp>
      <p:sp>
        <p:nvSpPr>
          <p:cNvPr id="2125848" name="SimpleText "/>
          <p:cNvSpPr>
            <a:spLocks noGrp="true"/>
          </p:cNvSpPr>
          <p:nvPr>
            <p:ph type="body"/>
          </p:nvPr>
        </p:nvSpPr>
        <p:spPr>
          <a:xfrm>
            <a:off x="2032000" y="2616200"/>
            <a:ext cx="11074400" cy="762000"/>
          </a:xfrm>
          <a:prstGeom prst="rect">
            <a:avLst/>
          </a:prstGeom>
          <a:noFill/>
          <a:ln>
            <a:noFill/>
          </a:ln>
        </p:spPr>
        <p:txBody>
          <a:bodyPr lIns="0" tIns="0" rIns="0" bIns="0"/>
          <a:lstStyle/>
          <a:p>
            <a:pPr algn="l">
              <a:lnSpc>
                <a:spcPct val="108000"/>
              </a:lnSpc>
              <a:buNone/>
            </a:pPr>
            <a:r>
              <a:rPr lang="zh-CN" sz="4800" b="1">
                <a:solidFill>
                  <a:srgbClr val="1E293B"/>
                </a:solidFill>
                <a:latin typeface="Noto Sans SC"/>
                <a:ea typeface="Noto Sans SC"/>
              </a:rPr>
              <a:t>申报条件</a:t>
            </a:r>
            <a:endParaRPr lang="zh-CN"/>
          </a:p>
        </p:txBody>
      </p:sp>
      <p:sp>
        <p:nvSpPr>
          <p:cNvPr id="2125849" name="SimpleText "/>
          <p:cNvSpPr>
            <a:spLocks noGrp="true"/>
          </p:cNvSpPr>
          <p:nvPr>
            <p:ph type="body"/>
          </p:nvPr>
        </p:nvSpPr>
        <p:spPr>
          <a:xfrm>
            <a:off x="2032000" y="3683000"/>
            <a:ext cx="10617200" cy="457200"/>
          </a:xfrm>
          <a:prstGeom prst="rect">
            <a:avLst/>
          </a:prstGeom>
          <a:noFill/>
          <a:ln>
            <a:noFill/>
          </a:ln>
        </p:spPr>
        <p:txBody>
          <a:bodyPr lIns="0" tIns="0" rIns="0" bIns="0"/>
          <a:lstStyle/>
          <a:p>
            <a:pPr algn="l">
              <a:lnSpc>
                <a:spcPct val="125000"/>
              </a:lnSpc>
              <a:buNone/>
            </a:pPr>
            <a:r>
              <a:rPr lang="zh-CN" sz="2400">
                <a:solidFill>
                  <a:srgbClr val="64748B"/>
                </a:solidFill>
                <a:latin typeface="Noto Sans SC"/>
                <a:ea typeface="Noto Sans SC"/>
              </a:rPr>
              <a:t>工程范围社保要求及业绩匹配</a:t>
            </a:r>
            <a:endParaRPr lang="zh-C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12"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13"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014"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50"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015"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016"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017" name="Shape "/>
          <p:cNvSpPr>
            <a:spLocks noGrp="true"/>
          </p:cNvSpPr>
          <p:nvPr/>
        </p:nvSpPr>
        <p:spPr>
          <a:xfrm>
            <a:off x="508000" y="1524000"/>
            <a:ext cx="9144000" cy="7112000"/>
          </a:xfrm>
          <a:prstGeom prst="roundRect">
            <a:avLst>
              <a:gd name="adj" fmla="val 1428"/>
            </a:avLst>
          </a:prstGeom>
          <a:solidFill>
            <a:srgbClr val="FFFFFF"/>
          </a:solidFill>
          <a:ln>
            <a:noFill/>
          </a:ln>
          <a:effectLst>
            <a:outerShdw blurRad="254000" dist="50800" dir="5400000" algn="ctr">
              <a:srgbClr val="000000">
                <a:alpha val="8000"/>
              </a:srgbClr>
            </a:outerShdw>
          </a:effectLst>
        </p:spPr>
        <p:txBody>
          <a:bodyPr/>
          <a:lstStyle/>
          <a:p>
            <a:endParaRPr lang="zh-CN"/>
          </a:p>
        </p:txBody>
      </p:sp>
      <p:sp>
        <p:nvSpPr>
          <p:cNvPr id="3104018" name="Shape "/>
          <p:cNvSpPr>
            <a:spLocks noGrp="true"/>
          </p:cNvSpPr>
          <p:nvPr/>
        </p:nvSpPr>
        <p:spPr>
          <a:xfrm>
            <a:off x="812800" y="1866900"/>
            <a:ext cx="304800" cy="304800"/>
          </a:xfrm>
          <a:prstGeom prst="roundRect">
            <a:avLst>
              <a:gd name="adj" fmla="val 50000"/>
            </a:avLst>
          </a:prstGeom>
          <a:solidFill>
            <a:srgbClr val="E0F2F1"/>
          </a:solidFill>
          <a:ln>
            <a:noFill/>
          </a:ln>
        </p:spPr>
        <p:txBody>
          <a:bodyPr/>
          <a:lstStyle/>
          <a:p>
            <a:endParaRPr lang="zh-CN"/>
          </a:p>
        </p:txBody>
      </p:sp>
      <p:sp>
        <p:nvSpPr>
          <p:cNvPr id="3104019" name="Shape "/>
          <p:cNvSpPr>
            <a:spLocks noGrp="true"/>
          </p:cNvSpPr>
          <p:nvPr/>
        </p:nvSpPr>
        <p:spPr>
          <a:xfrm>
            <a:off x="914400" y="1968500"/>
            <a:ext cx="101600" cy="101600"/>
          </a:xfrm>
          <a:prstGeom prst="roundRect">
            <a:avLst>
              <a:gd name="adj" fmla="val 50000"/>
            </a:avLst>
          </a:prstGeom>
          <a:solidFill>
            <a:srgbClr val="00796B"/>
          </a:solidFill>
          <a:ln>
            <a:noFill/>
          </a:ln>
        </p:spPr>
        <p:txBody>
          <a:bodyPr/>
          <a:lstStyle/>
          <a:p>
            <a:endParaRPr lang="zh-CN"/>
          </a:p>
        </p:txBody>
      </p:sp>
      <p:sp>
        <p:nvSpPr>
          <p:cNvPr id="2125851" name="SimpleText "/>
          <p:cNvSpPr>
            <a:spLocks noGrp="true"/>
          </p:cNvSpPr>
          <p:nvPr>
            <p:ph type="body"/>
          </p:nvPr>
        </p:nvSpPr>
        <p:spPr>
          <a:xfrm>
            <a:off x="1219200" y="1828800"/>
            <a:ext cx="8509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评审范围覆盖专业</a:t>
            </a:r>
            <a:endParaRPr lang="zh-CN"/>
          </a:p>
        </p:txBody>
      </p:sp>
      <p:sp>
        <p:nvSpPr>
          <p:cNvPr id="3104020" name="Shape "/>
          <p:cNvSpPr>
            <a:spLocks noGrp="true"/>
          </p:cNvSpPr>
          <p:nvPr/>
        </p:nvSpPr>
        <p:spPr>
          <a:xfrm>
            <a:off x="812800" y="2336800"/>
            <a:ext cx="8534400" cy="1524000"/>
          </a:xfrm>
          <a:prstGeom prst="roundRect">
            <a:avLst>
              <a:gd name="adj" fmla="val 6666"/>
            </a:avLst>
          </a:prstGeom>
          <a:solidFill>
            <a:srgbClr val="F8FAFC"/>
          </a:solidFill>
          <a:ln w="12700">
            <a:solidFill>
              <a:srgbClr val="E2E8F0"/>
            </a:solidFill>
            <a:prstDash val="solid"/>
            <a:round/>
          </a:ln>
        </p:spPr>
        <p:txBody>
          <a:bodyPr/>
          <a:lstStyle/>
          <a:p>
            <a:endParaRPr lang="zh-CN"/>
          </a:p>
        </p:txBody>
      </p:sp>
      <p:sp>
        <p:nvSpPr>
          <p:cNvPr id="2125852" name="SimpleText "/>
          <p:cNvSpPr>
            <a:spLocks noGrp="true"/>
          </p:cNvSpPr>
          <p:nvPr>
            <p:ph type="body"/>
          </p:nvPr>
        </p:nvSpPr>
        <p:spPr>
          <a:xfrm>
            <a:off x="1079500" y="2603500"/>
            <a:ext cx="8026400" cy="1016000"/>
          </a:xfrm>
          <a:prstGeom prst="rect">
            <a:avLst/>
          </a:prstGeom>
          <a:noFill/>
          <a:ln>
            <a:noFill/>
          </a:ln>
        </p:spPr>
        <p:txBody>
          <a:bodyPr lIns="0" tIns="0" rIns="0" bIns="0"/>
          <a:lstStyle/>
          <a:p>
            <a:pPr algn="l">
              <a:lnSpc>
                <a:spcPct val="133000"/>
              </a:lnSpc>
              <a:buNone/>
            </a:pPr>
            <a:r>
              <a:rPr lang="zh-CN" sz="1800">
                <a:solidFill>
                  <a:srgbClr val="1E293B"/>
                </a:solidFill>
                <a:latin typeface="Noto Sans SC"/>
                <a:ea typeface="Noto Sans SC"/>
              </a:rPr>
              <a:t>广泛覆盖全省各类民营企业中从事</a:t>
            </a:r>
            <a:r>
              <a:rPr lang="zh-CN" sz="1800" b="1">
                <a:solidFill>
                  <a:srgbClr val="00796B"/>
                </a:solidFill>
                <a:latin typeface="Noto Sans SC"/>
                <a:ea typeface="Noto Sans SC"/>
              </a:rPr>
              <a:t>建筑、市政、道路、电气、轻工、冶金、机械、化工、矿山、地质、测绘、环境、水利、风景园林、电子信息工程</a:t>
            </a:r>
            <a:r>
              <a:rPr lang="zh-CN" sz="1800">
                <a:solidFill>
                  <a:srgbClr val="1E293B"/>
                </a:solidFill>
                <a:latin typeface="Noto Sans SC"/>
                <a:ea typeface="Noto Sans SC"/>
              </a:rPr>
              <a:t>等十余类工程专业的专业技术人员。</a:t>
            </a:r>
            <a:endParaRPr lang="zh-CN"/>
          </a:p>
        </p:txBody>
      </p:sp>
      <p:sp>
        <p:nvSpPr>
          <p:cNvPr id="3104021" name="Shape "/>
          <p:cNvSpPr>
            <a:spLocks noGrp="true"/>
          </p:cNvSpPr>
          <p:nvPr/>
        </p:nvSpPr>
        <p:spPr>
          <a:xfrm>
            <a:off x="812800" y="4406900"/>
            <a:ext cx="304800" cy="304800"/>
          </a:xfrm>
          <a:prstGeom prst="roundRect">
            <a:avLst>
              <a:gd name="adj" fmla="val 50000"/>
            </a:avLst>
          </a:prstGeom>
          <a:solidFill>
            <a:srgbClr val="E0F2F1"/>
          </a:solidFill>
          <a:ln>
            <a:noFill/>
          </a:ln>
        </p:spPr>
        <p:txBody>
          <a:bodyPr/>
          <a:lstStyle/>
          <a:p>
            <a:endParaRPr lang="zh-CN"/>
          </a:p>
        </p:txBody>
      </p:sp>
      <p:sp>
        <p:nvSpPr>
          <p:cNvPr id="3104022" name="Shape "/>
          <p:cNvSpPr>
            <a:spLocks noGrp="true"/>
          </p:cNvSpPr>
          <p:nvPr/>
        </p:nvSpPr>
        <p:spPr>
          <a:xfrm>
            <a:off x="914400" y="4508500"/>
            <a:ext cx="101600" cy="101600"/>
          </a:xfrm>
          <a:prstGeom prst="roundRect">
            <a:avLst>
              <a:gd name="adj" fmla="val 50000"/>
            </a:avLst>
          </a:prstGeom>
          <a:solidFill>
            <a:srgbClr val="00796B"/>
          </a:solidFill>
          <a:ln>
            <a:noFill/>
          </a:ln>
        </p:spPr>
        <p:txBody>
          <a:bodyPr/>
          <a:lstStyle/>
          <a:p>
            <a:endParaRPr lang="zh-CN"/>
          </a:p>
        </p:txBody>
      </p:sp>
      <p:sp>
        <p:nvSpPr>
          <p:cNvPr id="2125853" name="SimpleText "/>
          <p:cNvSpPr>
            <a:spLocks noGrp="true"/>
          </p:cNvSpPr>
          <p:nvPr>
            <p:ph type="body"/>
          </p:nvPr>
        </p:nvSpPr>
        <p:spPr>
          <a:xfrm>
            <a:off x="1219200" y="4368800"/>
            <a:ext cx="8509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社保核心要求</a:t>
            </a:r>
            <a:endParaRPr lang="zh-CN"/>
          </a:p>
        </p:txBody>
      </p:sp>
      <p:sp>
        <p:nvSpPr>
          <p:cNvPr id="3104023" name="Shape "/>
          <p:cNvSpPr>
            <a:spLocks noGrp="true"/>
          </p:cNvSpPr>
          <p:nvPr/>
        </p:nvSpPr>
        <p:spPr>
          <a:xfrm>
            <a:off x="812800" y="4953000"/>
            <a:ext cx="8534400" cy="1524000"/>
          </a:xfrm>
          <a:prstGeom prst="roundRect">
            <a:avLst>
              <a:gd name="adj" fmla="val 6666"/>
            </a:avLst>
          </a:prstGeom>
          <a:solidFill>
            <a:srgbClr val="F8FAFC"/>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sp>
        <p:nvSpPr>
          <p:cNvPr id="3104024" name="Shape "/>
          <p:cNvSpPr>
            <a:spLocks noGrp="true"/>
          </p:cNvSpPr>
          <p:nvPr/>
        </p:nvSpPr>
        <p:spPr>
          <a:xfrm>
            <a:off x="1130300" y="5219700"/>
            <a:ext cx="406400" cy="406400"/>
          </a:xfrm>
          <a:prstGeom prst="roundRect">
            <a:avLst>
              <a:gd name="adj" fmla="val 50000"/>
            </a:avLst>
          </a:prstGeom>
          <a:solidFill>
            <a:srgbClr val="00796B"/>
          </a:solidFill>
          <a:ln>
            <a:noFill/>
          </a:ln>
        </p:spPr>
        <p:txBody>
          <a:bodyPr wrap="square" lIns="0" tIns="0" rIns="0" bIns="0" rtlCol="0" anchor="ctr"/>
          <a:lstStyle/>
          <a:p>
            <a:pPr algn="ctr">
              <a:lnSpc>
                <a:spcPct val="167000"/>
              </a:lnSpc>
              <a:buNone/>
            </a:pPr>
            <a:r>
              <a:rPr lang="zh-CN" sz="1600" b="1">
                <a:solidFill>
                  <a:srgbClr val="FFFFFF"/>
                </a:solidFill>
                <a:latin typeface="Noto Sans SC"/>
                <a:ea typeface="Noto Sans SC"/>
              </a:rPr>
              <a:t>1</a:t>
            </a:r>
            <a:endParaRPr lang="zh-CN"/>
          </a:p>
        </p:txBody>
      </p:sp>
      <p:sp>
        <p:nvSpPr>
          <p:cNvPr id="2125854" name="SimpleText "/>
          <p:cNvSpPr>
            <a:spLocks noGrp="true"/>
          </p:cNvSpPr>
          <p:nvPr>
            <p:ph type="body"/>
          </p:nvPr>
        </p:nvSpPr>
        <p:spPr>
          <a:xfrm>
            <a:off x="1739900" y="5270500"/>
            <a:ext cx="7658100" cy="304800"/>
          </a:xfrm>
          <a:prstGeom prst="rect">
            <a:avLst/>
          </a:prstGeom>
          <a:noFill/>
          <a:ln>
            <a:noFill/>
          </a:ln>
        </p:spPr>
        <p:txBody>
          <a:bodyPr lIns="0" tIns="0" rIns="0" bIns="0"/>
          <a:lstStyle/>
          <a:p>
            <a:pPr algn="l">
              <a:lnSpc>
                <a:spcPct val="108000"/>
              </a:lnSpc>
              <a:buNone/>
            </a:pPr>
            <a:r>
              <a:rPr lang="zh-CN" sz="1800" b="1">
                <a:solidFill>
                  <a:srgbClr val="00796B"/>
                </a:solidFill>
                <a:latin typeface="Noto Sans SC"/>
                <a:ea typeface="Noto Sans SC"/>
              </a:rPr>
              <a:t>省内民企缴纳</a:t>
            </a:r>
            <a:endParaRPr lang="zh-CN"/>
          </a:p>
        </p:txBody>
      </p:sp>
      <p:sp>
        <p:nvSpPr>
          <p:cNvPr id="2125855" name="SimpleText "/>
          <p:cNvSpPr>
            <a:spLocks noGrp="true"/>
          </p:cNvSpPr>
          <p:nvPr>
            <p:ph type="body"/>
          </p:nvPr>
        </p:nvSpPr>
        <p:spPr>
          <a:xfrm>
            <a:off x="1739900" y="5676900"/>
            <a:ext cx="7315200" cy="6858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申报人必须在山西省内的民营企业缴纳社会保险，这是审查重点与申报资格的核心门槛。</a:t>
            </a:r>
            <a:endParaRPr lang="zh-CN"/>
          </a:p>
        </p:txBody>
      </p:sp>
      <p:sp>
        <p:nvSpPr>
          <p:cNvPr id="3104025" name="Shape "/>
          <p:cNvSpPr>
            <a:spLocks noGrp="true"/>
          </p:cNvSpPr>
          <p:nvPr/>
        </p:nvSpPr>
        <p:spPr>
          <a:xfrm>
            <a:off x="812800" y="6680200"/>
            <a:ext cx="8534400" cy="1524000"/>
          </a:xfrm>
          <a:prstGeom prst="roundRect">
            <a:avLst>
              <a:gd name="adj" fmla="val 6666"/>
            </a:avLst>
          </a:prstGeom>
          <a:solidFill>
            <a:srgbClr val="F8FAFC"/>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sp>
        <p:nvSpPr>
          <p:cNvPr id="3104026" name="Shape "/>
          <p:cNvSpPr>
            <a:spLocks noGrp="true"/>
          </p:cNvSpPr>
          <p:nvPr/>
        </p:nvSpPr>
        <p:spPr>
          <a:xfrm>
            <a:off x="1130300" y="6946900"/>
            <a:ext cx="406400" cy="406400"/>
          </a:xfrm>
          <a:prstGeom prst="roundRect">
            <a:avLst>
              <a:gd name="adj" fmla="val 50000"/>
            </a:avLst>
          </a:prstGeom>
          <a:solidFill>
            <a:srgbClr val="00796B"/>
          </a:solidFill>
          <a:ln>
            <a:noFill/>
          </a:ln>
        </p:spPr>
        <p:txBody>
          <a:bodyPr wrap="square" lIns="0" tIns="0" rIns="0" bIns="0" rtlCol="0" anchor="ctr"/>
          <a:lstStyle/>
          <a:p>
            <a:pPr algn="ctr">
              <a:lnSpc>
                <a:spcPct val="167000"/>
              </a:lnSpc>
              <a:buNone/>
            </a:pPr>
            <a:r>
              <a:rPr lang="zh-CN" sz="1600" b="1">
                <a:solidFill>
                  <a:srgbClr val="FFFFFF"/>
                </a:solidFill>
                <a:latin typeface="Noto Sans SC"/>
                <a:ea typeface="Noto Sans SC"/>
              </a:rPr>
              <a:t>2</a:t>
            </a:r>
            <a:endParaRPr lang="zh-CN"/>
          </a:p>
        </p:txBody>
      </p:sp>
      <p:sp>
        <p:nvSpPr>
          <p:cNvPr id="2125856" name="SimpleText "/>
          <p:cNvSpPr>
            <a:spLocks noGrp="true"/>
          </p:cNvSpPr>
          <p:nvPr>
            <p:ph type="body"/>
          </p:nvPr>
        </p:nvSpPr>
        <p:spPr>
          <a:xfrm>
            <a:off x="1739900" y="6997700"/>
            <a:ext cx="7658100" cy="304800"/>
          </a:xfrm>
          <a:prstGeom prst="rect">
            <a:avLst/>
          </a:prstGeom>
          <a:noFill/>
          <a:ln>
            <a:noFill/>
          </a:ln>
        </p:spPr>
        <p:txBody>
          <a:bodyPr lIns="0" tIns="0" rIns="0" bIns="0"/>
          <a:lstStyle/>
          <a:p>
            <a:pPr algn="l">
              <a:lnSpc>
                <a:spcPct val="108000"/>
              </a:lnSpc>
              <a:buNone/>
            </a:pPr>
            <a:r>
              <a:rPr lang="zh-CN" sz="1800" b="1">
                <a:solidFill>
                  <a:srgbClr val="00796B"/>
                </a:solidFill>
                <a:latin typeface="Noto Sans SC"/>
                <a:ea typeface="Noto Sans SC"/>
              </a:rPr>
              <a:t>单位完全一致</a:t>
            </a:r>
            <a:endParaRPr lang="zh-CN"/>
          </a:p>
        </p:txBody>
      </p:sp>
      <p:sp>
        <p:nvSpPr>
          <p:cNvPr id="2125857" name="SimpleText "/>
          <p:cNvSpPr>
            <a:spLocks noGrp="true"/>
          </p:cNvSpPr>
          <p:nvPr>
            <p:ph type="body"/>
          </p:nvPr>
        </p:nvSpPr>
        <p:spPr>
          <a:xfrm>
            <a:off x="1739900" y="7404100"/>
            <a:ext cx="7315200" cy="6858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现申报单位必须与社保缴纳单位完全一致，作为判定劳动关系真实性的关键依据。</a:t>
            </a:r>
            <a:endParaRPr lang="zh-CN"/>
          </a:p>
        </p:txBody>
      </p:sp>
      <p:sp>
        <p:nvSpPr>
          <p:cNvPr id="3104027" name="Shape "/>
          <p:cNvSpPr>
            <a:spLocks noGrp="true"/>
          </p:cNvSpPr>
          <p:nvPr/>
        </p:nvSpPr>
        <p:spPr>
          <a:xfrm>
            <a:off x="9956800" y="1524000"/>
            <a:ext cx="5791200" cy="7112000"/>
          </a:xfrm>
          <a:prstGeom prst="roundRect">
            <a:avLst>
              <a:gd name="adj" fmla="val 1754"/>
            </a:avLst>
          </a:prstGeom>
          <a:solidFill>
            <a:srgbClr val="FFFFFF"/>
          </a:solidFill>
          <a:ln>
            <a:noFill/>
          </a:ln>
          <a:effectLst>
            <a:outerShdw blurRad="254000" dist="50800" dir="5400000" algn="ctr">
              <a:srgbClr val="000000">
                <a:alpha val="8000"/>
              </a:srgbClr>
            </a:outerShdw>
          </a:effectLst>
        </p:spPr>
        <p:txBody>
          <a:bodyPr/>
          <a:lstStyle/>
          <a:p>
            <a:endParaRPr lang="zh-CN"/>
          </a:p>
        </p:txBody>
      </p:sp>
      <p:sp>
        <p:nvSpPr>
          <p:cNvPr id="3104028" name="Shape "/>
          <p:cNvSpPr>
            <a:spLocks noGrp="true"/>
          </p:cNvSpPr>
          <p:nvPr/>
        </p:nvSpPr>
        <p:spPr>
          <a:xfrm>
            <a:off x="10261600" y="1866900"/>
            <a:ext cx="304800" cy="304800"/>
          </a:xfrm>
          <a:prstGeom prst="roundRect">
            <a:avLst>
              <a:gd name="adj" fmla="val 50000"/>
            </a:avLst>
          </a:prstGeom>
          <a:solidFill>
            <a:srgbClr val="FFF3E0"/>
          </a:solidFill>
          <a:ln>
            <a:noFill/>
          </a:ln>
        </p:spPr>
        <p:txBody>
          <a:bodyPr/>
          <a:lstStyle/>
          <a:p>
            <a:endParaRPr lang="zh-CN"/>
          </a:p>
        </p:txBody>
      </p:sp>
      <p:sp>
        <p:nvSpPr>
          <p:cNvPr id="3104029" name="Shape "/>
          <p:cNvSpPr>
            <a:spLocks noGrp="true"/>
          </p:cNvSpPr>
          <p:nvPr/>
        </p:nvSpPr>
        <p:spPr>
          <a:xfrm>
            <a:off x="10363200" y="1968500"/>
            <a:ext cx="101600" cy="101600"/>
          </a:xfrm>
          <a:prstGeom prst="roundRect">
            <a:avLst>
              <a:gd name="adj" fmla="val 50000"/>
            </a:avLst>
          </a:prstGeom>
          <a:solidFill>
            <a:srgbClr val="E65100"/>
          </a:solidFill>
          <a:ln>
            <a:noFill/>
          </a:ln>
        </p:spPr>
        <p:txBody>
          <a:bodyPr/>
          <a:lstStyle/>
          <a:p>
            <a:endParaRPr lang="zh-CN"/>
          </a:p>
        </p:txBody>
      </p:sp>
      <p:sp>
        <p:nvSpPr>
          <p:cNvPr id="2125858" name="SimpleText "/>
          <p:cNvSpPr>
            <a:spLocks noGrp="true"/>
          </p:cNvSpPr>
          <p:nvPr>
            <p:ph type="body"/>
          </p:nvPr>
        </p:nvSpPr>
        <p:spPr>
          <a:xfrm>
            <a:off x="10668000" y="1828800"/>
            <a:ext cx="51562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特殊情形补充规定</a:t>
            </a:r>
            <a:endParaRPr lang="zh-CN"/>
          </a:p>
        </p:txBody>
      </p:sp>
      <p:sp>
        <p:nvSpPr>
          <p:cNvPr id="3104030" name="Shape "/>
          <p:cNvSpPr>
            <a:spLocks noGrp="true"/>
          </p:cNvSpPr>
          <p:nvPr/>
        </p:nvSpPr>
        <p:spPr>
          <a:xfrm>
            <a:off x="10261600" y="2413000"/>
            <a:ext cx="5181600" cy="1524000"/>
          </a:xfrm>
          <a:prstGeom prst="roundRect">
            <a:avLst>
              <a:gd name="adj" fmla="val 6666"/>
            </a:avLst>
          </a:prstGeom>
          <a:solidFill>
            <a:srgbClr val="F8FAFC"/>
          </a:solidFill>
          <a:ln w="12700">
            <a:solidFill>
              <a:srgbClr val="E2E8F0"/>
            </a:solidFill>
            <a:prstDash val="solid"/>
            <a:round/>
          </a:ln>
        </p:spPr>
        <p:txBody>
          <a:bodyPr/>
          <a:lstStyle/>
          <a:p>
            <a:endParaRPr lang="zh-CN"/>
          </a:p>
        </p:txBody>
      </p:sp>
      <p:sp>
        <p:nvSpPr>
          <p:cNvPr id="2125859" name="SimpleText "/>
          <p:cNvSpPr>
            <a:spLocks noGrp="true"/>
          </p:cNvSpPr>
          <p:nvPr>
            <p:ph type="body"/>
          </p:nvPr>
        </p:nvSpPr>
        <p:spPr>
          <a:xfrm>
            <a:off x="10528300" y="2679700"/>
            <a:ext cx="5016500" cy="304800"/>
          </a:xfrm>
          <a:prstGeom prst="rect">
            <a:avLst/>
          </a:prstGeom>
          <a:noFill/>
          <a:ln>
            <a:noFill/>
          </a:ln>
        </p:spPr>
        <p:txBody>
          <a:bodyPr lIns="0" tIns="0" rIns="0" bIns="0"/>
          <a:lstStyle/>
          <a:p>
            <a:pPr algn="l">
              <a:lnSpc>
                <a:spcPct val="108000"/>
              </a:lnSpc>
              <a:buNone/>
            </a:pPr>
            <a:r>
              <a:rPr lang="zh-CN" sz="1800" b="1">
                <a:solidFill>
                  <a:srgbClr val="1E293B"/>
                </a:solidFill>
                <a:latin typeface="Noto Sans SC"/>
                <a:ea typeface="Noto Sans SC"/>
              </a:rPr>
              <a:t>适用对象</a:t>
            </a:r>
            <a:endParaRPr lang="zh-CN"/>
          </a:p>
        </p:txBody>
      </p:sp>
      <p:sp>
        <p:nvSpPr>
          <p:cNvPr id="2125860" name="SimpleText "/>
          <p:cNvSpPr>
            <a:spLocks noGrp="true"/>
          </p:cNvSpPr>
          <p:nvPr>
            <p:ph type="body"/>
          </p:nvPr>
        </p:nvSpPr>
        <p:spPr>
          <a:xfrm>
            <a:off x="10528300" y="3136900"/>
            <a:ext cx="4673600" cy="6858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社保关系在</a:t>
            </a:r>
            <a:r>
              <a:rPr lang="zh-CN" sz="1800" b="1">
                <a:solidFill>
                  <a:srgbClr val="1E293B"/>
                </a:solidFill>
                <a:latin typeface="Noto Sans SC"/>
                <a:ea typeface="Noto Sans SC"/>
              </a:rPr>
              <a:t>人事代理机构</a:t>
            </a:r>
            <a:r>
              <a:rPr lang="zh-CN" sz="1800">
                <a:solidFill>
                  <a:srgbClr val="64748B"/>
                </a:solidFill>
                <a:latin typeface="Noto Sans SC"/>
                <a:ea typeface="Noto Sans SC"/>
              </a:rPr>
              <a:t>或</a:t>
            </a:r>
            <a:r>
              <a:rPr lang="zh-CN" sz="1800" b="1">
                <a:solidFill>
                  <a:srgbClr val="1E293B"/>
                </a:solidFill>
                <a:latin typeface="Noto Sans SC"/>
                <a:ea typeface="Noto Sans SC"/>
              </a:rPr>
              <a:t>劳务派遣公司</a:t>
            </a:r>
            <a:r>
              <a:rPr lang="zh-CN" sz="1800">
                <a:solidFill>
                  <a:srgbClr val="64748B"/>
                </a:solidFill>
                <a:latin typeface="Noto Sans SC"/>
                <a:ea typeface="Noto Sans SC"/>
              </a:rPr>
              <a:t>的申报人员。</a:t>
            </a:r>
            <a:endParaRPr lang="zh-CN"/>
          </a:p>
        </p:txBody>
      </p:sp>
      <p:sp>
        <p:nvSpPr>
          <p:cNvPr id="3104031" name="Shape "/>
          <p:cNvSpPr>
            <a:spLocks noGrp="true"/>
          </p:cNvSpPr>
          <p:nvPr/>
        </p:nvSpPr>
        <p:spPr>
          <a:xfrm>
            <a:off x="10261600" y="4140200"/>
            <a:ext cx="5181600" cy="2540000"/>
          </a:xfrm>
          <a:prstGeom prst="roundRect">
            <a:avLst>
              <a:gd name="adj" fmla="val 4000"/>
            </a:avLst>
          </a:prstGeom>
          <a:solidFill>
            <a:srgbClr val="FFF8F0"/>
          </a:solidFill>
          <a:ln w="12700">
            <a:solidFill>
              <a:srgbClr val="FFDDB8"/>
            </a:solidFill>
            <a:prstDash val="solid"/>
            <a:round/>
          </a:ln>
        </p:spPr>
        <p:txBody>
          <a:bodyPr/>
          <a:lstStyle/>
          <a:p>
            <a:endParaRPr lang="zh-CN"/>
          </a:p>
        </p:txBody>
      </p:sp>
      <p:sp>
        <p:nvSpPr>
          <p:cNvPr id="2125861" name="SimpleText "/>
          <p:cNvSpPr>
            <a:spLocks noGrp="true"/>
          </p:cNvSpPr>
          <p:nvPr>
            <p:ph type="body"/>
          </p:nvPr>
        </p:nvSpPr>
        <p:spPr>
          <a:xfrm>
            <a:off x="10528300" y="4406900"/>
            <a:ext cx="5016500" cy="304800"/>
          </a:xfrm>
          <a:prstGeom prst="rect">
            <a:avLst/>
          </a:prstGeom>
          <a:noFill/>
          <a:ln>
            <a:noFill/>
          </a:ln>
        </p:spPr>
        <p:txBody>
          <a:bodyPr lIns="0" tIns="0" rIns="0" bIns="0"/>
          <a:lstStyle/>
          <a:p>
            <a:pPr algn="l">
              <a:lnSpc>
                <a:spcPct val="108000"/>
              </a:lnSpc>
              <a:buNone/>
            </a:pPr>
            <a:r>
              <a:rPr lang="zh-CN" sz="1800" b="1">
                <a:solidFill>
                  <a:srgbClr val="E65100"/>
                </a:solidFill>
                <a:latin typeface="Noto Sans SC"/>
                <a:ea typeface="Noto Sans SC"/>
              </a:rPr>
              <a:t>补充证明材料要求</a:t>
            </a:r>
            <a:endParaRPr lang="zh-CN"/>
          </a:p>
        </p:txBody>
      </p:sp>
      <p:sp>
        <p:nvSpPr>
          <p:cNvPr id="3104032" name="Shape "/>
          <p:cNvSpPr>
            <a:spLocks noGrp="true"/>
          </p:cNvSpPr>
          <p:nvPr/>
        </p:nvSpPr>
        <p:spPr>
          <a:xfrm>
            <a:off x="10528300" y="4914900"/>
            <a:ext cx="2209800" cy="558800"/>
          </a:xfrm>
          <a:prstGeom prst="roundRect">
            <a:avLst>
              <a:gd name="adj" fmla="val 9090"/>
            </a:avLst>
          </a:prstGeom>
          <a:solidFill>
            <a:srgbClr val="FFFFFF"/>
          </a:solidFill>
          <a:ln w="12700">
            <a:solidFill>
              <a:srgbClr val="FFDDB8"/>
            </a:solidFill>
            <a:prstDash val="solid"/>
            <a:round/>
          </a:ln>
          <a:effectLst>
            <a:outerShdw blurRad="25400" dist="12700" dir="5400000" algn="ctr">
              <a:srgbClr val="000000">
                <a:alpha val="5000"/>
              </a:srgbClr>
            </a:outerShdw>
          </a:effectLst>
        </p:spPr>
        <p:txBody>
          <a:bodyPr/>
          <a:lstStyle/>
          <a:p>
            <a:endParaRPr lang="zh-CN"/>
          </a:p>
        </p:txBody>
      </p:sp>
      <p:sp>
        <p:nvSpPr>
          <p:cNvPr id="2125862" name="SimpleText "/>
          <p:cNvSpPr>
            <a:spLocks noGrp="true"/>
          </p:cNvSpPr>
          <p:nvPr>
            <p:ph type="body"/>
          </p:nvPr>
        </p:nvSpPr>
        <p:spPr>
          <a:xfrm>
            <a:off x="10541000" y="4927600"/>
            <a:ext cx="2209800" cy="558800"/>
          </a:xfrm>
          <a:prstGeom prst="rect">
            <a:avLst/>
          </a:prstGeom>
          <a:noFill/>
          <a:ln>
            <a:noFill/>
          </a:ln>
        </p:spPr>
        <p:txBody>
          <a:bodyPr lIns="0" tIns="0" rIns="0" bIns="0"/>
          <a:lstStyle/>
          <a:p>
            <a:pPr algn="ctr">
              <a:lnSpc>
                <a:spcPct val="200000"/>
              </a:lnSpc>
              <a:buNone/>
            </a:pPr>
            <a:r>
              <a:rPr lang="zh-CN" sz="1800" b="1">
                <a:solidFill>
                  <a:srgbClr val="E65100"/>
                </a:solidFill>
                <a:latin typeface="Noto Sans SC"/>
                <a:ea typeface="Noto Sans SC"/>
              </a:rPr>
              <a:t>劳务合同</a:t>
            </a:r>
            <a:endParaRPr lang="zh-CN"/>
          </a:p>
        </p:txBody>
      </p:sp>
      <p:sp>
        <p:nvSpPr>
          <p:cNvPr id="3104033" name="Shape "/>
          <p:cNvSpPr>
            <a:spLocks noGrp="true"/>
          </p:cNvSpPr>
          <p:nvPr/>
        </p:nvSpPr>
        <p:spPr>
          <a:xfrm>
            <a:off x="12992100" y="4914900"/>
            <a:ext cx="2209800" cy="558800"/>
          </a:xfrm>
          <a:prstGeom prst="roundRect">
            <a:avLst>
              <a:gd name="adj" fmla="val 9090"/>
            </a:avLst>
          </a:prstGeom>
          <a:solidFill>
            <a:srgbClr val="FFFFFF"/>
          </a:solidFill>
          <a:ln w="12700">
            <a:solidFill>
              <a:srgbClr val="FFDDB8"/>
            </a:solidFill>
            <a:prstDash val="solid"/>
            <a:round/>
          </a:ln>
          <a:effectLst>
            <a:outerShdw blurRad="25400" dist="12700" dir="5400000" algn="ctr">
              <a:srgbClr val="000000">
                <a:alpha val="5000"/>
              </a:srgbClr>
            </a:outerShdw>
          </a:effectLst>
        </p:spPr>
        <p:txBody>
          <a:bodyPr/>
          <a:lstStyle/>
          <a:p>
            <a:endParaRPr lang="zh-CN"/>
          </a:p>
        </p:txBody>
      </p:sp>
      <p:sp>
        <p:nvSpPr>
          <p:cNvPr id="2125863" name="SimpleText "/>
          <p:cNvSpPr>
            <a:spLocks noGrp="true"/>
          </p:cNvSpPr>
          <p:nvPr>
            <p:ph type="body"/>
          </p:nvPr>
        </p:nvSpPr>
        <p:spPr>
          <a:xfrm>
            <a:off x="13004800" y="4927600"/>
            <a:ext cx="2209800" cy="558800"/>
          </a:xfrm>
          <a:prstGeom prst="rect">
            <a:avLst/>
          </a:prstGeom>
          <a:noFill/>
          <a:ln>
            <a:noFill/>
          </a:ln>
        </p:spPr>
        <p:txBody>
          <a:bodyPr lIns="0" tIns="0" rIns="0" bIns="0"/>
          <a:lstStyle/>
          <a:p>
            <a:pPr algn="ctr">
              <a:lnSpc>
                <a:spcPct val="200000"/>
              </a:lnSpc>
              <a:buNone/>
            </a:pPr>
            <a:r>
              <a:rPr lang="zh-CN" sz="1800" b="1">
                <a:solidFill>
                  <a:srgbClr val="E65100"/>
                </a:solidFill>
                <a:latin typeface="Noto Sans SC"/>
                <a:ea typeface="Noto Sans SC"/>
              </a:rPr>
              <a:t>纳税收入证明</a:t>
            </a:r>
            <a:endParaRPr lang="zh-CN"/>
          </a:p>
        </p:txBody>
      </p:sp>
      <p:sp>
        <p:nvSpPr>
          <p:cNvPr id="2125864" name="SimpleText "/>
          <p:cNvSpPr>
            <a:spLocks noGrp="true"/>
          </p:cNvSpPr>
          <p:nvPr>
            <p:ph type="body"/>
          </p:nvPr>
        </p:nvSpPr>
        <p:spPr>
          <a:xfrm>
            <a:off x="10528300" y="5727700"/>
            <a:ext cx="4673600" cy="685800"/>
          </a:xfrm>
          <a:prstGeom prst="rect">
            <a:avLst/>
          </a:prstGeom>
          <a:noFill/>
          <a:ln>
            <a:noFill/>
          </a:ln>
        </p:spPr>
        <p:txBody>
          <a:bodyPr lIns="0" tIns="0" rIns="0" bIns="0"/>
          <a:lstStyle/>
          <a:p>
            <a:pPr algn="l">
              <a:lnSpc>
                <a:spcPct val="125000"/>
              </a:lnSpc>
              <a:buNone/>
            </a:pPr>
            <a:r>
              <a:rPr lang="zh-CN" sz="1800">
                <a:solidFill>
                  <a:srgbClr val="E65100"/>
                </a:solidFill>
                <a:latin typeface="Noto Sans SC"/>
                <a:ea typeface="Noto Sans SC"/>
              </a:rPr>
              <a:t>以上材料须</a:t>
            </a:r>
            <a:r>
              <a:rPr lang="zh-CN" sz="1800" b="1" u="sng">
                <a:solidFill>
                  <a:srgbClr val="E65100"/>
                </a:solidFill>
                <a:latin typeface="Noto Sans SC"/>
                <a:ea typeface="Noto Sans SC"/>
              </a:rPr>
              <a:t>加盖单位公章</a:t>
            </a:r>
            <a:r>
              <a:rPr lang="zh-CN" sz="1800">
                <a:solidFill>
                  <a:srgbClr val="E65100"/>
                </a:solidFill>
                <a:latin typeface="Noto Sans SC"/>
                <a:ea typeface="Noto Sans SC"/>
              </a:rPr>
              <a:t>，以形成完整的证据链证明其实际用工关系。</a:t>
            </a:r>
            <a:endParaRPr lang="zh-CN"/>
          </a:p>
        </p:txBody>
      </p:sp>
      <p:sp>
        <p:nvSpPr>
          <p:cNvPr id="3104034" name="Shape "/>
          <p:cNvSpPr>
            <a:spLocks noGrp="true"/>
          </p:cNvSpPr>
          <p:nvPr/>
        </p:nvSpPr>
        <p:spPr>
          <a:xfrm>
            <a:off x="10261600" y="6883400"/>
            <a:ext cx="5181600" cy="1447800"/>
          </a:xfrm>
          <a:prstGeom prst="roundRect">
            <a:avLst>
              <a:gd name="adj" fmla="val 7017"/>
            </a:avLst>
          </a:prstGeom>
          <a:solidFill>
            <a:srgbClr val="E0F2F1"/>
          </a:solidFill>
          <a:ln w="12700">
            <a:solidFill>
              <a:srgbClr val="B2DFDB"/>
            </a:solidFill>
            <a:prstDash val="solid"/>
            <a:round/>
          </a:ln>
        </p:spPr>
        <p:txBody>
          <a:bodyPr/>
          <a:lstStyle/>
          <a:p>
            <a:endParaRPr lang="zh-CN"/>
          </a:p>
        </p:txBody>
      </p:sp>
      <p:sp>
        <p:nvSpPr>
          <p:cNvPr id="2125865" name="SimpleText "/>
          <p:cNvSpPr>
            <a:spLocks noGrp="true"/>
          </p:cNvSpPr>
          <p:nvPr>
            <p:ph type="body"/>
          </p:nvPr>
        </p:nvSpPr>
        <p:spPr>
          <a:xfrm>
            <a:off x="10528300" y="7099300"/>
            <a:ext cx="4673600" cy="1028700"/>
          </a:xfrm>
          <a:prstGeom prst="rect">
            <a:avLst/>
          </a:prstGeom>
          <a:noFill/>
          <a:ln>
            <a:noFill/>
          </a:ln>
        </p:spPr>
        <p:txBody>
          <a:bodyPr lIns="0" tIns="0" rIns="0" bIns="0"/>
          <a:lstStyle/>
          <a:p>
            <a:pPr algn="l">
              <a:lnSpc>
                <a:spcPct val="125000"/>
              </a:lnSpc>
              <a:buNone/>
            </a:pPr>
            <a:r>
              <a:rPr lang="zh-CN" sz="1800">
                <a:solidFill>
                  <a:srgbClr val="00796B"/>
                </a:solidFill>
                <a:latin typeface="Noto Sans SC"/>
                <a:ea typeface="Noto Sans SC"/>
              </a:rPr>
              <a:t>严格的社保与单位一致性要求，旨在规范申报秩序，确保评审资源真正服务于一线工作的工程技术人才，杜绝挂靠等违规行为。</a:t>
            </a:r>
            <a:endParaRPr lang="zh-CN"/>
          </a:p>
        </p:txBody>
      </p:sp>
      <p:sp>
        <p:nvSpPr>
          <p:cNvPr id="3104035"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866"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评审范围与社保要求</a:t>
            </a:r>
            <a:endParaRPr lang="zh-CN"/>
          </a:p>
        </p:txBody>
      </p:sp>
      <p:sp>
        <p:nvSpPr>
          <p:cNvPr id="3104036"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867"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37"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38"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039"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68"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040"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041"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042" name="Shape "/>
          <p:cNvSpPr>
            <a:spLocks noGrp="true"/>
          </p:cNvSpPr>
          <p:nvPr/>
        </p:nvSpPr>
        <p:spPr>
          <a:xfrm>
            <a:off x="508000" y="1524000"/>
            <a:ext cx="9652000" cy="7112000"/>
          </a:xfrm>
          <a:prstGeom prst="roundRect">
            <a:avLst>
              <a:gd name="adj" fmla="val 1428"/>
            </a:avLst>
          </a:prstGeom>
          <a:solidFill>
            <a:srgbClr val="FFFFFF"/>
          </a:solidFill>
          <a:ln>
            <a:noFill/>
          </a:ln>
          <a:effectLst>
            <a:outerShdw blurRad="254000" dist="50800" dir="5400000" algn="ctr">
              <a:srgbClr val="000000">
                <a:alpha val="5000"/>
              </a:srgbClr>
            </a:outerShdw>
          </a:effectLst>
        </p:spPr>
        <p:txBody>
          <a:bodyPr/>
          <a:lstStyle/>
          <a:p>
            <a:endParaRPr lang="zh-CN"/>
          </a:p>
        </p:txBody>
      </p:sp>
      <p:sp>
        <p:nvSpPr>
          <p:cNvPr id="2125869" name="SimpleText "/>
          <p:cNvSpPr>
            <a:spLocks noGrp="true"/>
          </p:cNvSpPr>
          <p:nvPr>
            <p:ph type="body"/>
          </p:nvPr>
        </p:nvSpPr>
        <p:spPr>
          <a:xfrm>
            <a:off x="1028700" y="2044700"/>
            <a:ext cx="3810000" cy="3810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六项通用条件：缺一不可</a:t>
            </a:r>
            <a:endParaRPr lang="zh-CN"/>
          </a:p>
        </p:txBody>
      </p:sp>
      <p:sp>
        <p:nvSpPr>
          <p:cNvPr id="2125870" name="SimpleText "/>
          <p:cNvSpPr>
            <a:spLocks noGrp="true"/>
          </p:cNvSpPr>
          <p:nvPr>
            <p:ph type="body"/>
          </p:nvPr>
        </p:nvSpPr>
        <p:spPr>
          <a:xfrm>
            <a:off x="1028700" y="2679700"/>
            <a:ext cx="8636000" cy="660400"/>
          </a:xfrm>
          <a:prstGeom prst="rect">
            <a:avLst/>
          </a:prstGeom>
          <a:noFill/>
          <a:ln>
            <a:noFill/>
          </a:ln>
        </p:spPr>
        <p:txBody>
          <a:bodyPr lIns="0" tIns="0" rIns="0" bIns="0"/>
          <a:lstStyle/>
          <a:p>
            <a:pPr algn="l">
              <a:lnSpc>
                <a:spcPct val="133000"/>
              </a:lnSpc>
              <a:buNone/>
            </a:pPr>
            <a:r>
              <a:rPr lang="zh-CN" sz="1600">
                <a:solidFill>
                  <a:srgbClr val="64748B"/>
                </a:solidFill>
                <a:latin typeface="Noto Sans SC"/>
                <a:ea typeface="Noto Sans SC"/>
              </a:rPr>
              <a:t>申报民营企业工程系列高级工程师，须同时满足品德、学历、资历、工作能力、业绩成果、学术技术等六项通用条件，缺一不可。</a:t>
            </a:r>
            <a:endParaRPr lang="zh-CN"/>
          </a:p>
        </p:txBody>
      </p:sp>
      <p:sp>
        <p:nvSpPr>
          <p:cNvPr id="3104043" name="Shape "/>
          <p:cNvSpPr>
            <a:spLocks noGrp="true"/>
          </p:cNvSpPr>
          <p:nvPr/>
        </p:nvSpPr>
        <p:spPr>
          <a:xfrm>
            <a:off x="1028700" y="3822700"/>
            <a:ext cx="2667000" cy="1524000"/>
          </a:xfrm>
          <a:prstGeom prst="roundRect">
            <a:avLst>
              <a:gd name="adj" fmla="val 6666"/>
            </a:avLst>
          </a:prstGeom>
          <a:solidFill>
            <a:srgbClr val="F8FAFC"/>
          </a:solidFill>
          <a:ln>
            <a:noFill/>
          </a:ln>
        </p:spPr>
        <p:txBody>
          <a:bodyPr/>
          <a:lstStyle/>
          <a:p>
            <a:endParaRPr lang="zh-CN"/>
          </a:p>
        </p:txBody>
      </p:sp>
      <p:sp>
        <p:nvSpPr>
          <p:cNvPr id="2125871" name="SimpleText "/>
          <p:cNvSpPr>
            <a:spLocks noGrp="true"/>
          </p:cNvSpPr>
          <p:nvPr>
            <p:ph type="body"/>
          </p:nvPr>
        </p:nvSpPr>
        <p:spPr>
          <a:xfrm>
            <a:off x="1295400" y="4038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01</a:t>
            </a:r>
            <a:endParaRPr lang="zh-CN"/>
          </a:p>
        </p:txBody>
      </p:sp>
      <p:sp>
        <p:nvSpPr>
          <p:cNvPr id="2125872" name="SimpleText "/>
          <p:cNvSpPr>
            <a:spLocks noGrp="true"/>
          </p:cNvSpPr>
          <p:nvPr>
            <p:ph type="body"/>
          </p:nvPr>
        </p:nvSpPr>
        <p:spPr>
          <a:xfrm>
            <a:off x="1295400" y="4597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品德</a:t>
            </a:r>
            <a:endParaRPr lang="zh-CN"/>
          </a:p>
        </p:txBody>
      </p:sp>
      <p:sp>
        <p:nvSpPr>
          <p:cNvPr id="3104044" name="Shape "/>
          <p:cNvSpPr>
            <a:spLocks noGrp="true"/>
          </p:cNvSpPr>
          <p:nvPr/>
        </p:nvSpPr>
        <p:spPr>
          <a:xfrm>
            <a:off x="4013200" y="3822700"/>
            <a:ext cx="2667000" cy="1524000"/>
          </a:xfrm>
          <a:prstGeom prst="roundRect">
            <a:avLst>
              <a:gd name="adj" fmla="val 6666"/>
            </a:avLst>
          </a:prstGeom>
          <a:solidFill>
            <a:srgbClr val="F8FAFC"/>
          </a:solidFill>
          <a:ln>
            <a:noFill/>
          </a:ln>
        </p:spPr>
        <p:txBody>
          <a:bodyPr/>
          <a:lstStyle/>
          <a:p>
            <a:endParaRPr lang="zh-CN"/>
          </a:p>
        </p:txBody>
      </p:sp>
      <p:sp>
        <p:nvSpPr>
          <p:cNvPr id="2125873" name="SimpleText "/>
          <p:cNvSpPr>
            <a:spLocks noGrp="true"/>
          </p:cNvSpPr>
          <p:nvPr>
            <p:ph type="body"/>
          </p:nvPr>
        </p:nvSpPr>
        <p:spPr>
          <a:xfrm>
            <a:off x="4279900" y="4038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02</a:t>
            </a:r>
            <a:endParaRPr lang="zh-CN"/>
          </a:p>
        </p:txBody>
      </p:sp>
      <p:sp>
        <p:nvSpPr>
          <p:cNvPr id="2125874" name="SimpleText "/>
          <p:cNvSpPr>
            <a:spLocks noGrp="true"/>
          </p:cNvSpPr>
          <p:nvPr>
            <p:ph type="body"/>
          </p:nvPr>
        </p:nvSpPr>
        <p:spPr>
          <a:xfrm>
            <a:off x="4279900" y="4597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学历</a:t>
            </a:r>
            <a:endParaRPr lang="zh-CN"/>
          </a:p>
        </p:txBody>
      </p:sp>
      <p:sp>
        <p:nvSpPr>
          <p:cNvPr id="3104045" name="Shape "/>
          <p:cNvSpPr>
            <a:spLocks noGrp="true"/>
          </p:cNvSpPr>
          <p:nvPr/>
        </p:nvSpPr>
        <p:spPr>
          <a:xfrm>
            <a:off x="6997700" y="3822700"/>
            <a:ext cx="2667000" cy="1524000"/>
          </a:xfrm>
          <a:prstGeom prst="roundRect">
            <a:avLst>
              <a:gd name="adj" fmla="val 6666"/>
            </a:avLst>
          </a:prstGeom>
          <a:solidFill>
            <a:srgbClr val="F8FAFC"/>
          </a:solidFill>
          <a:ln>
            <a:noFill/>
          </a:ln>
        </p:spPr>
        <p:txBody>
          <a:bodyPr/>
          <a:lstStyle/>
          <a:p>
            <a:endParaRPr lang="zh-CN"/>
          </a:p>
        </p:txBody>
      </p:sp>
      <p:sp>
        <p:nvSpPr>
          <p:cNvPr id="2125875" name="SimpleText "/>
          <p:cNvSpPr>
            <a:spLocks noGrp="true"/>
          </p:cNvSpPr>
          <p:nvPr>
            <p:ph type="body"/>
          </p:nvPr>
        </p:nvSpPr>
        <p:spPr>
          <a:xfrm>
            <a:off x="7264400" y="4038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03</a:t>
            </a:r>
            <a:endParaRPr lang="zh-CN"/>
          </a:p>
        </p:txBody>
      </p:sp>
      <p:sp>
        <p:nvSpPr>
          <p:cNvPr id="2125876" name="SimpleText "/>
          <p:cNvSpPr>
            <a:spLocks noGrp="true"/>
          </p:cNvSpPr>
          <p:nvPr>
            <p:ph type="body"/>
          </p:nvPr>
        </p:nvSpPr>
        <p:spPr>
          <a:xfrm>
            <a:off x="7264400" y="4597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资历</a:t>
            </a:r>
            <a:endParaRPr lang="zh-CN"/>
          </a:p>
        </p:txBody>
      </p:sp>
      <p:sp>
        <p:nvSpPr>
          <p:cNvPr id="3104046" name="Shape "/>
          <p:cNvSpPr>
            <a:spLocks noGrp="true"/>
          </p:cNvSpPr>
          <p:nvPr/>
        </p:nvSpPr>
        <p:spPr>
          <a:xfrm>
            <a:off x="1028700" y="5727700"/>
            <a:ext cx="2667000" cy="1524000"/>
          </a:xfrm>
          <a:prstGeom prst="roundRect">
            <a:avLst>
              <a:gd name="adj" fmla="val 6666"/>
            </a:avLst>
          </a:prstGeom>
          <a:solidFill>
            <a:srgbClr val="F8FAFC"/>
          </a:solidFill>
          <a:ln>
            <a:noFill/>
          </a:ln>
        </p:spPr>
        <p:txBody>
          <a:bodyPr/>
          <a:lstStyle/>
          <a:p>
            <a:endParaRPr lang="zh-CN"/>
          </a:p>
        </p:txBody>
      </p:sp>
      <p:sp>
        <p:nvSpPr>
          <p:cNvPr id="2125877" name="SimpleText "/>
          <p:cNvSpPr>
            <a:spLocks noGrp="true"/>
          </p:cNvSpPr>
          <p:nvPr>
            <p:ph type="body"/>
          </p:nvPr>
        </p:nvSpPr>
        <p:spPr>
          <a:xfrm>
            <a:off x="1295400" y="5943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04</a:t>
            </a:r>
            <a:endParaRPr lang="zh-CN"/>
          </a:p>
        </p:txBody>
      </p:sp>
      <p:sp>
        <p:nvSpPr>
          <p:cNvPr id="2125878" name="SimpleText "/>
          <p:cNvSpPr>
            <a:spLocks noGrp="true"/>
          </p:cNvSpPr>
          <p:nvPr>
            <p:ph type="body"/>
          </p:nvPr>
        </p:nvSpPr>
        <p:spPr>
          <a:xfrm>
            <a:off x="1295400" y="6502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工作能力</a:t>
            </a:r>
            <a:endParaRPr lang="zh-CN"/>
          </a:p>
        </p:txBody>
      </p:sp>
      <p:sp>
        <p:nvSpPr>
          <p:cNvPr id="3104047" name="Shape "/>
          <p:cNvSpPr>
            <a:spLocks noGrp="true"/>
          </p:cNvSpPr>
          <p:nvPr/>
        </p:nvSpPr>
        <p:spPr>
          <a:xfrm>
            <a:off x="4013200" y="5727700"/>
            <a:ext cx="2667000" cy="1524000"/>
          </a:xfrm>
          <a:prstGeom prst="roundRect">
            <a:avLst>
              <a:gd name="adj" fmla="val 6666"/>
            </a:avLst>
          </a:prstGeom>
          <a:solidFill>
            <a:srgbClr val="F8FAFC"/>
          </a:solidFill>
          <a:ln>
            <a:noFill/>
          </a:ln>
        </p:spPr>
        <p:txBody>
          <a:bodyPr/>
          <a:lstStyle/>
          <a:p>
            <a:endParaRPr lang="zh-CN"/>
          </a:p>
        </p:txBody>
      </p:sp>
      <p:sp>
        <p:nvSpPr>
          <p:cNvPr id="2125879" name="SimpleText "/>
          <p:cNvSpPr>
            <a:spLocks noGrp="true"/>
          </p:cNvSpPr>
          <p:nvPr>
            <p:ph type="body"/>
          </p:nvPr>
        </p:nvSpPr>
        <p:spPr>
          <a:xfrm>
            <a:off x="4279900" y="5943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05</a:t>
            </a:r>
            <a:endParaRPr lang="zh-CN"/>
          </a:p>
        </p:txBody>
      </p:sp>
      <p:sp>
        <p:nvSpPr>
          <p:cNvPr id="2125880" name="SimpleText "/>
          <p:cNvSpPr>
            <a:spLocks noGrp="true"/>
          </p:cNvSpPr>
          <p:nvPr>
            <p:ph type="body"/>
          </p:nvPr>
        </p:nvSpPr>
        <p:spPr>
          <a:xfrm>
            <a:off x="4279900" y="6502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业绩成果</a:t>
            </a:r>
            <a:endParaRPr lang="zh-CN"/>
          </a:p>
        </p:txBody>
      </p:sp>
      <p:sp>
        <p:nvSpPr>
          <p:cNvPr id="3104048" name="Shape "/>
          <p:cNvSpPr>
            <a:spLocks noGrp="true"/>
          </p:cNvSpPr>
          <p:nvPr/>
        </p:nvSpPr>
        <p:spPr>
          <a:xfrm>
            <a:off x="6997700" y="5727700"/>
            <a:ext cx="2667000" cy="1524000"/>
          </a:xfrm>
          <a:prstGeom prst="roundRect">
            <a:avLst>
              <a:gd name="adj" fmla="val 6666"/>
            </a:avLst>
          </a:prstGeom>
          <a:solidFill>
            <a:srgbClr val="F8FAFC"/>
          </a:solidFill>
          <a:ln>
            <a:noFill/>
          </a:ln>
        </p:spPr>
        <p:txBody>
          <a:bodyPr/>
          <a:lstStyle/>
          <a:p>
            <a:endParaRPr lang="zh-CN"/>
          </a:p>
        </p:txBody>
      </p:sp>
      <p:sp>
        <p:nvSpPr>
          <p:cNvPr id="2125881" name="SimpleText "/>
          <p:cNvSpPr>
            <a:spLocks noGrp="true"/>
          </p:cNvSpPr>
          <p:nvPr>
            <p:ph type="body"/>
          </p:nvPr>
        </p:nvSpPr>
        <p:spPr>
          <a:xfrm>
            <a:off x="7264400" y="5943600"/>
            <a:ext cx="965200" cy="381000"/>
          </a:xfrm>
          <a:prstGeom prst="rect">
            <a:avLst/>
          </a:prstGeom>
          <a:noFill/>
          <a:ln>
            <a:noFill/>
          </a:ln>
        </p:spPr>
        <p:txBody>
          <a:bodyPr lIns="0" tIns="0" rIns="0" bIns="0"/>
          <a:lstStyle/>
          <a:p>
            <a:pPr algn="l">
              <a:lnSpc>
                <a:spcPct val="125000"/>
              </a:lnSpc>
              <a:buNone/>
            </a:pPr>
            <a:r>
              <a:rPr lang="zh-CN" sz="2400" b="1">
                <a:solidFill>
                  <a:srgbClr val="4DB6AC">
                    <a:alpha val="50000"/>
                  </a:srgbClr>
                </a:solidFill>
                <a:latin typeface="Noto Sans SC"/>
                <a:ea typeface="Noto Sans SC"/>
              </a:rPr>
              <a:t>06</a:t>
            </a:r>
            <a:endParaRPr lang="zh-CN"/>
          </a:p>
        </p:txBody>
      </p:sp>
      <p:sp>
        <p:nvSpPr>
          <p:cNvPr id="2125882" name="SimpleText "/>
          <p:cNvSpPr>
            <a:spLocks noGrp="true"/>
          </p:cNvSpPr>
          <p:nvPr>
            <p:ph type="body"/>
          </p:nvPr>
        </p:nvSpPr>
        <p:spPr>
          <a:xfrm>
            <a:off x="7264400" y="6502400"/>
            <a:ext cx="2540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学术技术</a:t>
            </a:r>
            <a:endParaRPr lang="zh-CN"/>
          </a:p>
        </p:txBody>
      </p:sp>
      <p:sp>
        <p:nvSpPr>
          <p:cNvPr id="3104049" name="Shape "/>
          <p:cNvSpPr>
            <a:spLocks noGrp="true"/>
          </p:cNvSpPr>
          <p:nvPr/>
        </p:nvSpPr>
        <p:spPr>
          <a:xfrm>
            <a:off x="10464800" y="1524000"/>
            <a:ext cx="5283200" cy="7112000"/>
          </a:xfrm>
          <a:prstGeom prst="roundRect">
            <a:avLst>
              <a:gd name="adj" fmla="val 1923"/>
            </a:avLst>
          </a:prstGeom>
          <a:solidFill>
            <a:srgbClr val="FFFFFF"/>
          </a:solidFill>
          <a:ln>
            <a:noFill/>
          </a:ln>
          <a:effectLst>
            <a:outerShdw blurRad="254000" dist="50800" dir="5400000" algn="ctr">
              <a:srgbClr val="000000">
                <a:alpha val="5000"/>
              </a:srgbClr>
            </a:outerShdw>
          </a:effectLst>
        </p:spPr>
        <p:txBody>
          <a:bodyPr/>
          <a:lstStyle/>
          <a:p>
            <a:endParaRPr lang="zh-CN"/>
          </a:p>
        </p:txBody>
      </p:sp>
      <p:sp>
        <p:nvSpPr>
          <p:cNvPr id="2125883" name="SimpleText "/>
          <p:cNvSpPr>
            <a:spLocks noGrp="true"/>
          </p:cNvSpPr>
          <p:nvPr>
            <p:ph type="body"/>
          </p:nvPr>
        </p:nvSpPr>
        <p:spPr>
          <a:xfrm>
            <a:off x="10985500" y="2044700"/>
            <a:ext cx="2286000" cy="3810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精准匹配原则</a:t>
            </a:r>
            <a:endParaRPr lang="zh-CN"/>
          </a:p>
        </p:txBody>
      </p:sp>
      <p:sp>
        <p:nvSpPr>
          <p:cNvPr id="2125884" name="SimpleText "/>
          <p:cNvSpPr>
            <a:spLocks noGrp="true"/>
          </p:cNvSpPr>
          <p:nvPr>
            <p:ph type="body"/>
          </p:nvPr>
        </p:nvSpPr>
        <p:spPr>
          <a:xfrm>
            <a:off x="10985500" y="2679700"/>
            <a:ext cx="4267200" cy="571500"/>
          </a:xfrm>
          <a:prstGeom prst="rect">
            <a:avLst/>
          </a:prstGeom>
          <a:noFill/>
          <a:ln>
            <a:noFill/>
          </a:ln>
        </p:spPr>
        <p:txBody>
          <a:bodyPr lIns="0" tIns="0" rIns="0" bIns="0"/>
          <a:lstStyle/>
          <a:p>
            <a:pPr algn="l">
              <a:lnSpc>
                <a:spcPct val="133000"/>
              </a:lnSpc>
              <a:buNone/>
            </a:pPr>
            <a:r>
              <a:rPr lang="zh-CN" sz="1400">
                <a:solidFill>
                  <a:srgbClr val="64748B"/>
                </a:solidFill>
                <a:latin typeface="Noto Sans SC"/>
                <a:ea typeface="Noto Sans SC"/>
              </a:rPr>
              <a:t>工程技术人员分为设计类与运维类，必须优先提供符合自身岗位类型的业绩成果和工作能力证明。</a:t>
            </a:r>
            <a:endParaRPr lang="zh-CN"/>
          </a:p>
        </p:txBody>
      </p:sp>
      <p:sp>
        <p:nvSpPr>
          <p:cNvPr id="3104050" name="Shape "/>
          <p:cNvSpPr>
            <a:spLocks noGrp="true"/>
          </p:cNvSpPr>
          <p:nvPr/>
        </p:nvSpPr>
        <p:spPr>
          <a:xfrm>
            <a:off x="10985500" y="3822700"/>
            <a:ext cx="4267200" cy="1397000"/>
          </a:xfrm>
          <a:prstGeom prst="roundRect">
            <a:avLst>
              <a:gd name="adj" fmla="val 7272"/>
            </a:avLst>
          </a:prstGeom>
          <a:solidFill>
            <a:srgbClr val="F8FAFC"/>
          </a:solidFill>
          <a:ln>
            <a:noFill/>
          </a:ln>
        </p:spPr>
        <p:txBody>
          <a:bodyPr/>
          <a:lstStyle/>
          <a:p>
            <a:endParaRPr lang="zh-CN"/>
          </a:p>
        </p:txBody>
      </p:sp>
      <p:sp>
        <p:nvSpPr>
          <p:cNvPr id="3104051" name="Shape "/>
          <p:cNvSpPr>
            <a:spLocks noGrp="true"/>
          </p:cNvSpPr>
          <p:nvPr/>
        </p:nvSpPr>
        <p:spPr>
          <a:xfrm>
            <a:off x="11252200" y="4089400"/>
            <a:ext cx="406400" cy="406400"/>
          </a:xfrm>
          <a:prstGeom prst="roundRect">
            <a:avLst>
              <a:gd name="adj" fmla="val 50000"/>
            </a:avLst>
          </a:prstGeom>
          <a:solidFill>
            <a:srgbClr val="00796B"/>
          </a:solidFill>
          <a:ln>
            <a:noFill/>
          </a:ln>
        </p:spPr>
        <p:txBody>
          <a:bodyPr wrap="square" lIns="0" tIns="0" rIns="0" bIns="0" rtlCol="0" anchor="ctr"/>
          <a:lstStyle/>
          <a:p>
            <a:pPr algn="ctr">
              <a:lnSpc>
                <a:spcPct val="167000"/>
              </a:lnSpc>
              <a:buNone/>
            </a:pPr>
            <a:r>
              <a:rPr lang="zh-CN" sz="1600" b="1">
                <a:solidFill>
                  <a:srgbClr val="FFFFFF"/>
                </a:solidFill>
                <a:latin typeface="Noto Sans SC"/>
                <a:ea typeface="Noto Sans SC"/>
              </a:rPr>
              <a:t>1</a:t>
            </a:r>
            <a:endParaRPr lang="zh-CN"/>
          </a:p>
        </p:txBody>
      </p:sp>
      <p:sp>
        <p:nvSpPr>
          <p:cNvPr id="2125885" name="SimpleText "/>
          <p:cNvSpPr>
            <a:spLocks noGrp="true"/>
          </p:cNvSpPr>
          <p:nvPr>
            <p:ph type="body"/>
          </p:nvPr>
        </p:nvSpPr>
        <p:spPr>
          <a:xfrm>
            <a:off x="11811000" y="4140200"/>
            <a:ext cx="3517900" cy="304800"/>
          </a:xfrm>
          <a:prstGeom prst="rect">
            <a:avLst/>
          </a:prstGeom>
          <a:noFill/>
          <a:ln>
            <a:noFill/>
          </a:ln>
        </p:spPr>
        <p:txBody>
          <a:bodyPr lIns="0" tIns="0" rIns="0" bIns="0"/>
          <a:lstStyle/>
          <a:p>
            <a:pPr algn="l">
              <a:lnSpc>
                <a:spcPct val="125000"/>
              </a:lnSpc>
              <a:buNone/>
            </a:pPr>
            <a:r>
              <a:rPr lang="zh-CN" sz="1800" b="1">
                <a:solidFill>
                  <a:srgbClr val="1E293B"/>
                </a:solidFill>
                <a:latin typeface="Noto Sans SC"/>
                <a:ea typeface="Noto Sans SC"/>
              </a:rPr>
              <a:t>设计类人员</a:t>
            </a:r>
            <a:endParaRPr lang="zh-CN"/>
          </a:p>
        </p:txBody>
      </p:sp>
      <p:sp>
        <p:nvSpPr>
          <p:cNvPr id="2125886" name="SimpleText "/>
          <p:cNvSpPr>
            <a:spLocks noGrp="true"/>
          </p:cNvSpPr>
          <p:nvPr>
            <p:ph type="body"/>
          </p:nvPr>
        </p:nvSpPr>
        <p:spPr>
          <a:xfrm>
            <a:off x="11811000" y="4546600"/>
            <a:ext cx="3175000" cy="508000"/>
          </a:xfrm>
          <a:prstGeom prst="rect">
            <a:avLst/>
          </a:prstGeom>
          <a:noFill/>
          <a:ln>
            <a:noFill/>
          </a:ln>
        </p:spPr>
        <p:txBody>
          <a:bodyPr lIns="0" tIns="0" rIns="0" bIns="0"/>
          <a:lstStyle/>
          <a:p>
            <a:pPr algn="l">
              <a:lnSpc>
                <a:spcPct val="117000"/>
              </a:lnSpc>
              <a:buNone/>
            </a:pPr>
            <a:r>
              <a:rPr lang="zh-CN" sz="1400">
                <a:solidFill>
                  <a:srgbClr val="64748B"/>
                </a:solidFill>
                <a:latin typeface="Noto Sans SC"/>
                <a:ea typeface="Noto Sans SC"/>
              </a:rPr>
              <a:t>从事科研、设计等工作，重点提交科研设计、标准制定等材料。</a:t>
            </a:r>
            <a:endParaRPr lang="zh-CN"/>
          </a:p>
        </p:txBody>
      </p:sp>
      <p:sp>
        <p:nvSpPr>
          <p:cNvPr id="3104052" name="Shape "/>
          <p:cNvSpPr>
            <a:spLocks noGrp="true"/>
          </p:cNvSpPr>
          <p:nvPr/>
        </p:nvSpPr>
        <p:spPr>
          <a:xfrm>
            <a:off x="10985500" y="5473700"/>
            <a:ext cx="4267200" cy="1397000"/>
          </a:xfrm>
          <a:prstGeom prst="roundRect">
            <a:avLst>
              <a:gd name="adj" fmla="val 7272"/>
            </a:avLst>
          </a:prstGeom>
          <a:solidFill>
            <a:srgbClr val="F8FAFC"/>
          </a:solidFill>
          <a:ln>
            <a:noFill/>
          </a:ln>
        </p:spPr>
        <p:txBody>
          <a:bodyPr/>
          <a:lstStyle/>
          <a:p>
            <a:endParaRPr lang="zh-CN"/>
          </a:p>
        </p:txBody>
      </p:sp>
      <p:sp>
        <p:nvSpPr>
          <p:cNvPr id="3104053" name="Shape "/>
          <p:cNvSpPr>
            <a:spLocks noGrp="true"/>
          </p:cNvSpPr>
          <p:nvPr/>
        </p:nvSpPr>
        <p:spPr>
          <a:xfrm>
            <a:off x="11252200" y="5740400"/>
            <a:ext cx="406400" cy="406400"/>
          </a:xfrm>
          <a:prstGeom prst="roundRect">
            <a:avLst>
              <a:gd name="adj" fmla="val 50000"/>
            </a:avLst>
          </a:prstGeom>
          <a:solidFill>
            <a:srgbClr val="00796B"/>
          </a:solidFill>
          <a:ln>
            <a:noFill/>
          </a:ln>
        </p:spPr>
        <p:txBody>
          <a:bodyPr wrap="square" lIns="0" tIns="0" rIns="0" bIns="0" rtlCol="0" anchor="ctr"/>
          <a:lstStyle/>
          <a:p>
            <a:pPr algn="ctr">
              <a:lnSpc>
                <a:spcPct val="167000"/>
              </a:lnSpc>
              <a:buNone/>
            </a:pPr>
            <a:r>
              <a:rPr lang="zh-CN" sz="1600" b="1">
                <a:solidFill>
                  <a:srgbClr val="FFFFFF"/>
                </a:solidFill>
                <a:latin typeface="Noto Sans SC"/>
                <a:ea typeface="Noto Sans SC"/>
              </a:rPr>
              <a:t>2</a:t>
            </a:r>
            <a:endParaRPr lang="zh-CN"/>
          </a:p>
        </p:txBody>
      </p:sp>
      <p:sp>
        <p:nvSpPr>
          <p:cNvPr id="2125887" name="SimpleText "/>
          <p:cNvSpPr>
            <a:spLocks noGrp="true"/>
          </p:cNvSpPr>
          <p:nvPr>
            <p:ph type="body"/>
          </p:nvPr>
        </p:nvSpPr>
        <p:spPr>
          <a:xfrm>
            <a:off x="11811000" y="5791200"/>
            <a:ext cx="3517900" cy="304800"/>
          </a:xfrm>
          <a:prstGeom prst="rect">
            <a:avLst/>
          </a:prstGeom>
          <a:noFill/>
          <a:ln>
            <a:noFill/>
          </a:ln>
        </p:spPr>
        <p:txBody>
          <a:bodyPr lIns="0" tIns="0" rIns="0" bIns="0"/>
          <a:lstStyle/>
          <a:p>
            <a:pPr algn="l">
              <a:lnSpc>
                <a:spcPct val="125000"/>
              </a:lnSpc>
              <a:buNone/>
            </a:pPr>
            <a:r>
              <a:rPr lang="zh-CN" sz="1800" b="1">
                <a:solidFill>
                  <a:srgbClr val="1E293B"/>
                </a:solidFill>
                <a:latin typeface="Noto Sans SC"/>
                <a:ea typeface="Noto Sans SC"/>
              </a:rPr>
              <a:t>运维类人员</a:t>
            </a:r>
            <a:endParaRPr lang="zh-CN"/>
          </a:p>
        </p:txBody>
      </p:sp>
      <p:sp>
        <p:nvSpPr>
          <p:cNvPr id="2125888" name="SimpleText "/>
          <p:cNvSpPr>
            <a:spLocks noGrp="true"/>
          </p:cNvSpPr>
          <p:nvPr>
            <p:ph type="body"/>
          </p:nvPr>
        </p:nvSpPr>
        <p:spPr>
          <a:xfrm>
            <a:off x="11811000" y="6197600"/>
            <a:ext cx="3175000" cy="508000"/>
          </a:xfrm>
          <a:prstGeom prst="rect">
            <a:avLst/>
          </a:prstGeom>
          <a:noFill/>
          <a:ln>
            <a:noFill/>
          </a:ln>
        </p:spPr>
        <p:txBody>
          <a:bodyPr lIns="0" tIns="0" rIns="0" bIns="0"/>
          <a:lstStyle/>
          <a:p>
            <a:pPr algn="l">
              <a:lnSpc>
                <a:spcPct val="117000"/>
              </a:lnSpc>
              <a:buNone/>
            </a:pPr>
            <a:r>
              <a:rPr lang="zh-CN" sz="1400">
                <a:solidFill>
                  <a:srgbClr val="64748B"/>
                </a:solidFill>
                <a:latin typeface="Noto Sans SC"/>
                <a:ea typeface="Noto Sans SC"/>
              </a:rPr>
              <a:t>从事试用、运维等工作，重点提交工程生产、现场技术等材料。</a:t>
            </a:r>
            <a:endParaRPr lang="zh-CN"/>
          </a:p>
        </p:txBody>
      </p:sp>
      <p:sp>
        <p:nvSpPr>
          <p:cNvPr id="3104054" name="Shape "/>
          <p:cNvSpPr>
            <a:spLocks noGrp="true"/>
          </p:cNvSpPr>
          <p:nvPr/>
        </p:nvSpPr>
        <p:spPr>
          <a:xfrm>
            <a:off x="10985500" y="7124700"/>
            <a:ext cx="4267200" cy="1016000"/>
          </a:xfrm>
          <a:prstGeom prst="roundRect">
            <a:avLst>
              <a:gd name="adj" fmla="val 10000"/>
            </a:avLst>
          </a:prstGeom>
          <a:solidFill>
            <a:srgbClr val="E65100">
              <a:alpha val="5000"/>
            </a:srgbClr>
          </a:solidFill>
          <a:ln w="12700">
            <a:solidFill>
              <a:srgbClr val="E65100">
                <a:alpha val="20000"/>
              </a:srgbClr>
            </a:solidFill>
            <a:prstDash val="solid"/>
            <a:round/>
          </a:ln>
        </p:spPr>
        <p:txBody>
          <a:bodyPr/>
          <a:lstStyle/>
          <a:p>
            <a:endParaRPr lang="zh-CN"/>
          </a:p>
        </p:txBody>
      </p:sp>
      <p:sp>
        <p:nvSpPr>
          <p:cNvPr id="2125889" name="SimpleText "/>
          <p:cNvSpPr>
            <a:spLocks noGrp="true"/>
          </p:cNvSpPr>
          <p:nvPr>
            <p:ph type="body"/>
          </p:nvPr>
        </p:nvSpPr>
        <p:spPr>
          <a:xfrm>
            <a:off x="11201400" y="7493000"/>
            <a:ext cx="304800" cy="304800"/>
          </a:xfrm>
          <a:prstGeom prst="rect">
            <a:avLst/>
          </a:prstGeom>
          <a:noFill/>
          <a:ln>
            <a:noFill/>
          </a:ln>
        </p:spPr>
        <p:txBody>
          <a:bodyPr lIns="0" tIns="0" rIns="0" bIns="0"/>
          <a:lstStyle/>
          <a:p>
            <a:pPr algn="ctr">
              <a:lnSpc>
                <a:spcPct val="100000"/>
              </a:lnSpc>
              <a:buNone/>
            </a:pPr>
            <a:r>
              <a:rPr lang="zh-CN" sz="2000" b="1">
                <a:solidFill>
                  <a:srgbClr val="E65100"/>
                </a:solidFill>
                <a:latin typeface="Noto Sans SC"/>
                <a:ea typeface="Noto Sans SC"/>
              </a:rPr>
              <a:t>!</a:t>
            </a:r>
            <a:endParaRPr lang="zh-CN"/>
          </a:p>
        </p:txBody>
      </p:sp>
      <p:sp>
        <p:nvSpPr>
          <p:cNvPr id="2125890" name="SimpleText "/>
          <p:cNvSpPr>
            <a:spLocks noGrp="true"/>
          </p:cNvSpPr>
          <p:nvPr>
            <p:ph type="body"/>
          </p:nvPr>
        </p:nvSpPr>
        <p:spPr>
          <a:xfrm>
            <a:off x="11607800" y="7366000"/>
            <a:ext cx="3429000" cy="558800"/>
          </a:xfrm>
          <a:prstGeom prst="rect">
            <a:avLst/>
          </a:prstGeom>
          <a:noFill/>
          <a:ln>
            <a:noFill/>
          </a:ln>
        </p:spPr>
        <p:txBody>
          <a:bodyPr lIns="0" tIns="0" rIns="0" bIns="0"/>
          <a:lstStyle/>
          <a:p>
            <a:pPr algn="l">
              <a:lnSpc>
                <a:spcPct val="125000"/>
              </a:lnSpc>
              <a:buNone/>
            </a:pPr>
            <a:r>
              <a:rPr lang="zh-CN" sz="1400" b="1">
                <a:solidFill>
                  <a:srgbClr val="E65100"/>
                </a:solidFill>
                <a:latin typeface="Noto Sans SC"/>
                <a:ea typeface="Noto Sans SC"/>
              </a:rPr>
              <a:t>另一类材料不能作为满足申报条件的依据，避免因类型不匹配导致关键条件不达标。</a:t>
            </a:r>
            <a:endParaRPr lang="zh-CN"/>
          </a:p>
        </p:txBody>
      </p:sp>
      <p:sp>
        <p:nvSpPr>
          <p:cNvPr id="3104055"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891"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通用条件与材料匹配</a:t>
            </a:r>
            <a:endParaRPr lang="zh-CN"/>
          </a:p>
        </p:txBody>
      </p:sp>
      <p:sp>
        <p:nvSpPr>
          <p:cNvPr id="3104056"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892"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57"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58"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059"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93"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060"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061"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2125894" name="SimpleText "/>
          <p:cNvSpPr>
            <a:spLocks noGrp="true"/>
          </p:cNvSpPr>
          <p:nvPr>
            <p:ph type="body"/>
          </p:nvPr>
        </p:nvSpPr>
        <p:spPr>
          <a:xfrm>
            <a:off x="2032000" y="2032000"/>
            <a:ext cx="10541000" cy="381000"/>
          </a:xfrm>
          <a:prstGeom prst="rect">
            <a:avLst/>
          </a:prstGeom>
          <a:noFill/>
          <a:ln>
            <a:noFill/>
          </a:ln>
        </p:spPr>
        <p:txBody>
          <a:bodyPr lIns="0" tIns="0" rIns="0" bIns="0"/>
          <a:lstStyle/>
          <a:p>
            <a:pPr algn="l">
              <a:lnSpc>
                <a:spcPct val="125000"/>
              </a:lnSpc>
              <a:buNone/>
            </a:pPr>
            <a:r>
              <a:rPr lang="zh-CN" sz="2000" b="1">
                <a:solidFill>
                  <a:srgbClr val="00796B"/>
                </a:solidFill>
                <a:latin typeface="Noto Sans SC"/>
                <a:ea typeface="Noto Sans SC"/>
              </a:rPr>
              <a:t>CHAPTER 04</a:t>
            </a:r>
            <a:endParaRPr lang="zh-CN"/>
          </a:p>
        </p:txBody>
      </p:sp>
      <p:sp>
        <p:nvSpPr>
          <p:cNvPr id="2125895" name="SimpleText "/>
          <p:cNvSpPr>
            <a:spLocks noGrp="true"/>
          </p:cNvSpPr>
          <p:nvPr>
            <p:ph type="body"/>
          </p:nvPr>
        </p:nvSpPr>
        <p:spPr>
          <a:xfrm>
            <a:off x="2032000" y="2616200"/>
            <a:ext cx="11074400" cy="762000"/>
          </a:xfrm>
          <a:prstGeom prst="rect">
            <a:avLst/>
          </a:prstGeom>
          <a:noFill/>
          <a:ln>
            <a:noFill/>
          </a:ln>
        </p:spPr>
        <p:txBody>
          <a:bodyPr lIns="0" tIns="0" rIns="0" bIns="0"/>
          <a:lstStyle/>
          <a:p>
            <a:pPr algn="l">
              <a:lnSpc>
                <a:spcPct val="108000"/>
              </a:lnSpc>
              <a:buNone/>
            </a:pPr>
            <a:r>
              <a:rPr lang="zh-CN" sz="4800" b="1">
                <a:solidFill>
                  <a:srgbClr val="1E293B"/>
                </a:solidFill>
                <a:latin typeface="Noto Sans SC"/>
                <a:ea typeface="Noto Sans SC"/>
              </a:rPr>
              <a:t>激励政策</a:t>
            </a:r>
            <a:endParaRPr lang="zh-CN"/>
          </a:p>
        </p:txBody>
      </p:sp>
      <p:sp>
        <p:nvSpPr>
          <p:cNvPr id="2125896" name="SimpleText "/>
          <p:cNvSpPr>
            <a:spLocks noGrp="true"/>
          </p:cNvSpPr>
          <p:nvPr>
            <p:ph type="body"/>
          </p:nvPr>
        </p:nvSpPr>
        <p:spPr>
          <a:xfrm>
            <a:off x="2032000" y="3683000"/>
            <a:ext cx="10617200" cy="457200"/>
          </a:xfrm>
          <a:prstGeom prst="rect">
            <a:avLst/>
          </a:prstGeom>
          <a:noFill/>
          <a:ln>
            <a:noFill/>
          </a:ln>
        </p:spPr>
        <p:txBody>
          <a:bodyPr lIns="0" tIns="0" rIns="0" bIns="0"/>
          <a:lstStyle/>
          <a:p>
            <a:pPr algn="l">
              <a:lnSpc>
                <a:spcPct val="125000"/>
              </a:lnSpc>
              <a:buNone/>
            </a:pPr>
            <a:r>
              <a:rPr lang="zh-CN" sz="2400">
                <a:solidFill>
                  <a:srgbClr val="64748B"/>
                </a:solidFill>
                <a:latin typeface="Noto Sans SC"/>
                <a:ea typeface="Noto Sans SC"/>
              </a:rPr>
              <a:t>破格指标与举荐渠道</a:t>
            </a:r>
            <a:endParaRPr lang="zh-C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62"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63"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064"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97"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065"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066"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067" name="Shape "/>
          <p:cNvSpPr>
            <a:spLocks noGrp="true"/>
          </p:cNvSpPr>
          <p:nvPr/>
        </p:nvSpPr>
        <p:spPr>
          <a:xfrm>
            <a:off x="508000" y="1524000"/>
            <a:ext cx="3556000" cy="7112000"/>
          </a:xfrm>
          <a:prstGeom prst="roundRect">
            <a:avLst>
              <a:gd name="adj" fmla="val 2857"/>
            </a:avLst>
          </a:prstGeom>
          <a:solidFill>
            <a:srgbClr val="FFFFFF"/>
          </a:solidFill>
          <a:ln w="12700">
            <a:solidFill>
              <a:srgbClr val="4DB6AC">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068" name="Shape "/>
          <p:cNvSpPr>
            <a:spLocks noGrp="true"/>
          </p:cNvSpPr>
          <p:nvPr/>
        </p:nvSpPr>
        <p:spPr>
          <a:xfrm>
            <a:off x="1663700" y="2044700"/>
            <a:ext cx="1270000" cy="1270000"/>
          </a:xfrm>
          <a:prstGeom prst="roundRect">
            <a:avLst>
              <a:gd name="adj" fmla="val 50000"/>
            </a:avLst>
          </a:prstGeom>
          <a:solidFill>
            <a:srgbClr val="00796B">
              <a:alpha val="10000"/>
            </a:srgbClr>
          </a:solidFill>
          <a:ln>
            <a:noFill/>
          </a:ln>
        </p:spPr>
        <p:txBody>
          <a:bodyPr/>
          <a:lstStyle/>
          <a:p>
            <a:endParaRPr lang="zh-CN"/>
          </a:p>
        </p:txBody>
      </p:sp>
      <p:pic>
        <p:nvPicPr>
          <p:cNvPr id="3104069" name="SpecialShape "/>
          <p:cNvPicPr/>
          <p:nvPr/>
        </p:nvPicPr>
        <p:blipFill>
          <a:blip r:embed="rId1"/>
          <a:stretch>
            <a:fillRect/>
          </a:stretch>
        </p:blipFill>
        <p:spPr>
          <a:xfrm>
            <a:off x="1981200" y="2362200"/>
            <a:ext cx="381000" cy="508000"/>
          </a:xfrm>
          <a:prstGeom prst="rect">
            <a:avLst/>
          </a:prstGeom>
        </p:spPr>
      </p:pic>
      <p:sp>
        <p:nvSpPr>
          <p:cNvPr id="2125898" name="SimpleText "/>
          <p:cNvSpPr>
            <a:spLocks noGrp="true"/>
          </p:cNvSpPr>
          <p:nvPr>
            <p:ph type="body"/>
          </p:nvPr>
        </p:nvSpPr>
        <p:spPr>
          <a:xfrm>
            <a:off x="774700" y="3568700"/>
            <a:ext cx="3048000" cy="457200"/>
          </a:xfrm>
          <a:prstGeom prst="rect">
            <a:avLst/>
          </a:prstGeom>
          <a:noFill/>
          <a:ln>
            <a:noFill/>
          </a:ln>
        </p:spPr>
        <p:txBody>
          <a:bodyPr lIns="0" tIns="0" rIns="0" bIns="0"/>
          <a:lstStyle/>
          <a:p>
            <a:pPr algn="ctr">
              <a:lnSpc>
                <a:spcPct val="108000"/>
              </a:lnSpc>
              <a:buNone/>
            </a:pPr>
            <a:r>
              <a:rPr lang="zh-CN" sz="2400" b="1">
                <a:solidFill>
                  <a:srgbClr val="1E293B"/>
                </a:solidFill>
                <a:latin typeface="Noto Sans SC"/>
                <a:ea typeface="Noto Sans SC"/>
              </a:rPr>
              <a:t>奖项类指标</a:t>
            </a:r>
            <a:endParaRPr lang="zh-CN"/>
          </a:p>
        </p:txBody>
      </p:sp>
      <p:sp>
        <p:nvSpPr>
          <p:cNvPr id="3104070" name="Shape "/>
          <p:cNvSpPr>
            <a:spLocks noGrp="true"/>
          </p:cNvSpPr>
          <p:nvPr/>
        </p:nvSpPr>
        <p:spPr>
          <a:xfrm>
            <a:off x="1981200" y="4203700"/>
            <a:ext cx="635000" cy="50800"/>
          </a:xfrm>
          <a:prstGeom prst="roundRect">
            <a:avLst>
              <a:gd name="adj" fmla="val 50000"/>
            </a:avLst>
          </a:prstGeom>
          <a:solidFill>
            <a:srgbClr val="E65100"/>
          </a:solidFill>
          <a:ln>
            <a:noFill/>
          </a:ln>
        </p:spPr>
        <p:txBody>
          <a:bodyPr/>
          <a:lstStyle/>
          <a:p>
            <a:endParaRPr lang="zh-CN"/>
          </a:p>
        </p:txBody>
      </p:sp>
      <p:sp>
        <p:nvSpPr>
          <p:cNvPr id="3104071" name="Shape "/>
          <p:cNvSpPr>
            <a:spLocks noGrp="true"/>
          </p:cNvSpPr>
          <p:nvPr/>
        </p:nvSpPr>
        <p:spPr>
          <a:xfrm>
            <a:off x="774700" y="4660900"/>
            <a:ext cx="101600" cy="101600"/>
          </a:xfrm>
          <a:prstGeom prst="roundRect">
            <a:avLst>
              <a:gd name="adj" fmla="val 50000"/>
            </a:avLst>
          </a:prstGeom>
          <a:solidFill>
            <a:srgbClr val="00796B"/>
          </a:solidFill>
          <a:ln>
            <a:noFill/>
          </a:ln>
        </p:spPr>
        <p:txBody>
          <a:bodyPr/>
          <a:lstStyle/>
          <a:p>
            <a:endParaRPr lang="zh-CN"/>
          </a:p>
        </p:txBody>
      </p:sp>
      <p:sp>
        <p:nvSpPr>
          <p:cNvPr id="2125899" name="SimpleText "/>
          <p:cNvSpPr>
            <a:spLocks noGrp="true"/>
          </p:cNvSpPr>
          <p:nvPr>
            <p:ph type="body"/>
          </p:nvPr>
        </p:nvSpPr>
        <p:spPr>
          <a:xfrm>
            <a:off x="977900" y="4584700"/>
            <a:ext cx="2844800" cy="762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省级科学技术一等奖</a:t>
            </a:r>
            <a:endParaRPr lang="zh-CN"/>
          </a:p>
          <a:p>
            <a:pPr algn="l">
              <a:lnSpc>
                <a:spcPct val="108000"/>
              </a:lnSpc>
              <a:buNone/>
            </a:pPr>
            <a:r>
              <a:rPr lang="zh-CN" sz="1400" b="1">
                <a:solidFill>
                  <a:srgbClr val="E65100"/>
                </a:solidFill>
                <a:latin typeface="Noto Sans SC"/>
                <a:ea typeface="Noto Sans SC"/>
              </a:rPr>
              <a:t>（排名前 3 名）</a:t>
            </a:r>
            <a:endParaRPr lang="zh-CN"/>
          </a:p>
        </p:txBody>
      </p:sp>
      <p:sp>
        <p:nvSpPr>
          <p:cNvPr id="3104072" name="Shape "/>
          <p:cNvSpPr>
            <a:spLocks noGrp="true"/>
          </p:cNvSpPr>
          <p:nvPr/>
        </p:nvSpPr>
        <p:spPr>
          <a:xfrm>
            <a:off x="774700" y="5676900"/>
            <a:ext cx="101600" cy="101600"/>
          </a:xfrm>
          <a:prstGeom prst="roundRect">
            <a:avLst>
              <a:gd name="adj" fmla="val 50000"/>
            </a:avLst>
          </a:prstGeom>
          <a:solidFill>
            <a:srgbClr val="00796B"/>
          </a:solidFill>
          <a:ln>
            <a:noFill/>
          </a:ln>
        </p:spPr>
        <p:txBody>
          <a:bodyPr/>
          <a:lstStyle/>
          <a:p>
            <a:endParaRPr lang="zh-CN"/>
          </a:p>
        </p:txBody>
      </p:sp>
      <p:sp>
        <p:nvSpPr>
          <p:cNvPr id="2125900" name="SimpleText "/>
          <p:cNvSpPr>
            <a:spLocks noGrp="true"/>
          </p:cNvSpPr>
          <p:nvPr>
            <p:ph type="body"/>
          </p:nvPr>
        </p:nvSpPr>
        <p:spPr>
          <a:xfrm>
            <a:off x="977900" y="5600700"/>
            <a:ext cx="2844800" cy="1016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国家级最高行业奖项</a:t>
            </a:r>
            <a:endParaRPr lang="zh-CN"/>
          </a:p>
          <a:p>
            <a:pPr algn="l">
              <a:lnSpc>
                <a:spcPct val="108000"/>
              </a:lnSpc>
              <a:buNone/>
            </a:pPr>
            <a:r>
              <a:rPr lang="zh-CN" sz="1800">
                <a:solidFill>
                  <a:srgbClr val="1E293B"/>
                </a:solidFill>
                <a:latin typeface="Noto Sans SC"/>
                <a:ea typeface="Noto Sans SC"/>
              </a:rPr>
              <a:t>二等奖</a:t>
            </a:r>
            <a:endParaRPr lang="zh-CN"/>
          </a:p>
        </p:txBody>
      </p:sp>
      <p:sp>
        <p:nvSpPr>
          <p:cNvPr id="3104073" name="Shape "/>
          <p:cNvSpPr>
            <a:spLocks noGrp="true"/>
          </p:cNvSpPr>
          <p:nvPr/>
        </p:nvSpPr>
        <p:spPr>
          <a:xfrm>
            <a:off x="774700" y="7124700"/>
            <a:ext cx="3048000" cy="1143000"/>
          </a:xfrm>
          <a:prstGeom prst="roundRect">
            <a:avLst>
              <a:gd name="adj" fmla="val 8888"/>
            </a:avLst>
          </a:prstGeom>
          <a:solidFill>
            <a:srgbClr val="F8FAFC"/>
          </a:solidFill>
          <a:ln>
            <a:noFill/>
          </a:ln>
        </p:spPr>
        <p:txBody>
          <a:bodyPr/>
          <a:lstStyle/>
          <a:p>
            <a:endParaRPr lang="zh-CN"/>
          </a:p>
        </p:txBody>
      </p:sp>
      <p:sp>
        <p:nvSpPr>
          <p:cNvPr id="2125901" name="SimpleText "/>
          <p:cNvSpPr>
            <a:spLocks noGrp="true"/>
          </p:cNvSpPr>
          <p:nvPr>
            <p:ph type="body"/>
          </p:nvPr>
        </p:nvSpPr>
        <p:spPr>
          <a:xfrm>
            <a:off x="977900" y="7327900"/>
            <a:ext cx="2641600" cy="7366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体现顶级科技奖项的极高含金量，打破常规资历限制。</a:t>
            </a:r>
            <a:endParaRPr lang="zh-CN"/>
          </a:p>
        </p:txBody>
      </p:sp>
      <p:sp>
        <p:nvSpPr>
          <p:cNvPr id="3104074" name="Shape "/>
          <p:cNvSpPr>
            <a:spLocks noGrp="true"/>
          </p:cNvSpPr>
          <p:nvPr/>
        </p:nvSpPr>
        <p:spPr>
          <a:xfrm>
            <a:off x="4368800" y="1524000"/>
            <a:ext cx="3556000" cy="7112000"/>
          </a:xfrm>
          <a:prstGeom prst="roundRect">
            <a:avLst>
              <a:gd name="adj" fmla="val 2857"/>
            </a:avLst>
          </a:prstGeom>
          <a:solidFill>
            <a:srgbClr val="FFFFFF"/>
          </a:solidFill>
          <a:ln w="12700">
            <a:solidFill>
              <a:srgbClr val="4DB6AC">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075" name="Shape "/>
          <p:cNvSpPr>
            <a:spLocks noGrp="true"/>
          </p:cNvSpPr>
          <p:nvPr/>
        </p:nvSpPr>
        <p:spPr>
          <a:xfrm>
            <a:off x="5524500" y="2044700"/>
            <a:ext cx="1270000" cy="1270000"/>
          </a:xfrm>
          <a:prstGeom prst="roundRect">
            <a:avLst>
              <a:gd name="adj" fmla="val 50000"/>
            </a:avLst>
          </a:prstGeom>
          <a:solidFill>
            <a:srgbClr val="00796B">
              <a:alpha val="10000"/>
            </a:srgbClr>
          </a:solidFill>
          <a:ln>
            <a:noFill/>
          </a:ln>
        </p:spPr>
        <p:txBody>
          <a:bodyPr/>
          <a:lstStyle/>
          <a:p>
            <a:endParaRPr lang="zh-CN"/>
          </a:p>
        </p:txBody>
      </p:sp>
      <p:pic>
        <p:nvPicPr>
          <p:cNvPr id="3104076" name="SpecialShape "/>
          <p:cNvPicPr/>
          <p:nvPr/>
        </p:nvPicPr>
        <p:blipFill>
          <a:blip r:embed="rId2"/>
          <a:stretch>
            <a:fillRect/>
          </a:stretch>
        </p:blipFill>
        <p:spPr>
          <a:xfrm>
            <a:off x="5842000" y="2362200"/>
            <a:ext cx="571500" cy="508000"/>
          </a:xfrm>
          <a:prstGeom prst="rect">
            <a:avLst/>
          </a:prstGeom>
        </p:spPr>
      </p:pic>
      <p:sp>
        <p:nvSpPr>
          <p:cNvPr id="2125902" name="SimpleText "/>
          <p:cNvSpPr>
            <a:spLocks noGrp="true"/>
          </p:cNvSpPr>
          <p:nvPr>
            <p:ph type="body"/>
          </p:nvPr>
        </p:nvSpPr>
        <p:spPr>
          <a:xfrm>
            <a:off x="4635500" y="3568700"/>
            <a:ext cx="3048000" cy="457200"/>
          </a:xfrm>
          <a:prstGeom prst="rect">
            <a:avLst/>
          </a:prstGeom>
          <a:noFill/>
          <a:ln>
            <a:noFill/>
          </a:ln>
        </p:spPr>
        <p:txBody>
          <a:bodyPr lIns="0" tIns="0" rIns="0" bIns="0"/>
          <a:lstStyle/>
          <a:p>
            <a:pPr algn="ctr">
              <a:lnSpc>
                <a:spcPct val="108000"/>
              </a:lnSpc>
              <a:buNone/>
            </a:pPr>
            <a:r>
              <a:rPr lang="zh-CN" sz="2400" b="1">
                <a:solidFill>
                  <a:srgbClr val="1E293B"/>
                </a:solidFill>
                <a:latin typeface="Noto Sans SC"/>
                <a:ea typeface="Noto Sans SC"/>
              </a:rPr>
              <a:t>荣誉类指标</a:t>
            </a:r>
            <a:endParaRPr lang="zh-CN"/>
          </a:p>
        </p:txBody>
      </p:sp>
      <p:sp>
        <p:nvSpPr>
          <p:cNvPr id="3104077" name="Shape "/>
          <p:cNvSpPr>
            <a:spLocks noGrp="true"/>
          </p:cNvSpPr>
          <p:nvPr/>
        </p:nvSpPr>
        <p:spPr>
          <a:xfrm>
            <a:off x="5842000" y="4203700"/>
            <a:ext cx="635000" cy="50800"/>
          </a:xfrm>
          <a:prstGeom prst="roundRect">
            <a:avLst>
              <a:gd name="adj" fmla="val 50000"/>
            </a:avLst>
          </a:prstGeom>
          <a:solidFill>
            <a:srgbClr val="E65100"/>
          </a:solidFill>
          <a:ln>
            <a:noFill/>
          </a:ln>
        </p:spPr>
        <p:txBody>
          <a:bodyPr/>
          <a:lstStyle/>
          <a:p>
            <a:endParaRPr lang="zh-CN"/>
          </a:p>
        </p:txBody>
      </p:sp>
      <p:sp>
        <p:nvSpPr>
          <p:cNvPr id="3104078" name="Shape "/>
          <p:cNvSpPr>
            <a:spLocks noGrp="true"/>
          </p:cNvSpPr>
          <p:nvPr/>
        </p:nvSpPr>
        <p:spPr>
          <a:xfrm>
            <a:off x="4635500" y="4660900"/>
            <a:ext cx="101600" cy="101600"/>
          </a:xfrm>
          <a:prstGeom prst="roundRect">
            <a:avLst>
              <a:gd name="adj" fmla="val 50000"/>
            </a:avLst>
          </a:prstGeom>
          <a:solidFill>
            <a:srgbClr val="00796B"/>
          </a:solidFill>
          <a:ln>
            <a:noFill/>
          </a:ln>
        </p:spPr>
        <p:txBody>
          <a:bodyPr/>
          <a:lstStyle/>
          <a:p>
            <a:endParaRPr lang="zh-CN"/>
          </a:p>
        </p:txBody>
      </p:sp>
      <p:sp>
        <p:nvSpPr>
          <p:cNvPr id="2125903" name="SimpleText "/>
          <p:cNvSpPr>
            <a:spLocks noGrp="true"/>
          </p:cNvSpPr>
          <p:nvPr>
            <p:ph type="body"/>
          </p:nvPr>
        </p:nvSpPr>
        <p:spPr>
          <a:xfrm>
            <a:off x="4838700" y="4584700"/>
            <a:ext cx="2844800" cy="635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省级科学技术二等奖</a:t>
            </a:r>
            <a:endParaRPr lang="zh-CN"/>
          </a:p>
        </p:txBody>
      </p:sp>
      <p:sp>
        <p:nvSpPr>
          <p:cNvPr id="3104079" name="Shape "/>
          <p:cNvSpPr>
            <a:spLocks noGrp="true"/>
          </p:cNvSpPr>
          <p:nvPr/>
        </p:nvSpPr>
        <p:spPr>
          <a:xfrm>
            <a:off x="4635500" y="5295900"/>
            <a:ext cx="101600" cy="101600"/>
          </a:xfrm>
          <a:prstGeom prst="roundRect">
            <a:avLst>
              <a:gd name="adj" fmla="val 50000"/>
            </a:avLst>
          </a:prstGeom>
          <a:solidFill>
            <a:srgbClr val="00796B"/>
          </a:solidFill>
          <a:ln>
            <a:noFill/>
          </a:ln>
        </p:spPr>
        <p:txBody>
          <a:bodyPr/>
          <a:lstStyle/>
          <a:p>
            <a:endParaRPr lang="zh-CN"/>
          </a:p>
        </p:txBody>
      </p:sp>
      <p:sp>
        <p:nvSpPr>
          <p:cNvPr id="2125904" name="SimpleText "/>
          <p:cNvSpPr>
            <a:spLocks noGrp="true"/>
          </p:cNvSpPr>
          <p:nvPr>
            <p:ph type="body"/>
          </p:nvPr>
        </p:nvSpPr>
        <p:spPr>
          <a:xfrm>
            <a:off x="4838700" y="5219700"/>
            <a:ext cx="2844800" cy="889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国家级最高行业奖项</a:t>
            </a:r>
            <a:endParaRPr lang="zh-CN"/>
          </a:p>
          <a:p>
            <a:pPr algn="l">
              <a:lnSpc>
                <a:spcPct val="108000"/>
              </a:lnSpc>
              <a:buNone/>
            </a:pPr>
            <a:r>
              <a:rPr lang="zh-CN" sz="1800">
                <a:solidFill>
                  <a:srgbClr val="1E293B"/>
                </a:solidFill>
                <a:latin typeface="Noto Sans SC"/>
                <a:ea typeface="Noto Sans SC"/>
              </a:rPr>
              <a:t>三等奖</a:t>
            </a:r>
            <a:endParaRPr lang="zh-CN"/>
          </a:p>
        </p:txBody>
      </p:sp>
      <p:sp>
        <p:nvSpPr>
          <p:cNvPr id="3104080" name="Shape "/>
          <p:cNvSpPr>
            <a:spLocks noGrp="true"/>
          </p:cNvSpPr>
          <p:nvPr/>
        </p:nvSpPr>
        <p:spPr>
          <a:xfrm>
            <a:off x="4635500" y="6184900"/>
            <a:ext cx="101600" cy="101600"/>
          </a:xfrm>
          <a:prstGeom prst="roundRect">
            <a:avLst>
              <a:gd name="adj" fmla="val 50000"/>
            </a:avLst>
          </a:prstGeom>
          <a:solidFill>
            <a:srgbClr val="00796B"/>
          </a:solidFill>
          <a:ln>
            <a:noFill/>
          </a:ln>
        </p:spPr>
        <p:txBody>
          <a:bodyPr/>
          <a:lstStyle/>
          <a:p>
            <a:endParaRPr lang="zh-CN"/>
          </a:p>
        </p:txBody>
      </p:sp>
      <p:sp>
        <p:nvSpPr>
          <p:cNvPr id="2125905" name="SimpleText "/>
          <p:cNvSpPr>
            <a:spLocks noGrp="true"/>
          </p:cNvSpPr>
          <p:nvPr>
            <p:ph type="body"/>
          </p:nvPr>
        </p:nvSpPr>
        <p:spPr>
          <a:xfrm>
            <a:off x="4838700" y="6108700"/>
            <a:ext cx="2844800" cy="889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省级最高行业奖项</a:t>
            </a:r>
            <a:endParaRPr lang="zh-CN"/>
          </a:p>
          <a:p>
            <a:pPr algn="l">
              <a:lnSpc>
                <a:spcPct val="108000"/>
              </a:lnSpc>
              <a:buNone/>
            </a:pPr>
            <a:r>
              <a:rPr lang="zh-CN" sz="1800">
                <a:solidFill>
                  <a:srgbClr val="1E293B"/>
                </a:solidFill>
                <a:latin typeface="Noto Sans SC"/>
                <a:ea typeface="Noto Sans SC"/>
              </a:rPr>
              <a:t>最高奖两项以上</a:t>
            </a:r>
            <a:endParaRPr lang="zh-CN"/>
          </a:p>
        </p:txBody>
      </p:sp>
      <p:sp>
        <p:nvSpPr>
          <p:cNvPr id="3104081" name="Shape "/>
          <p:cNvSpPr>
            <a:spLocks noGrp="true"/>
          </p:cNvSpPr>
          <p:nvPr/>
        </p:nvSpPr>
        <p:spPr>
          <a:xfrm>
            <a:off x="4635500" y="7124700"/>
            <a:ext cx="3048000" cy="1143000"/>
          </a:xfrm>
          <a:prstGeom prst="roundRect">
            <a:avLst>
              <a:gd name="adj" fmla="val 8888"/>
            </a:avLst>
          </a:prstGeom>
          <a:solidFill>
            <a:srgbClr val="F8FAFC"/>
          </a:solidFill>
          <a:ln>
            <a:noFill/>
          </a:ln>
        </p:spPr>
        <p:txBody>
          <a:bodyPr/>
          <a:lstStyle/>
          <a:p>
            <a:endParaRPr lang="zh-CN"/>
          </a:p>
        </p:txBody>
      </p:sp>
      <p:sp>
        <p:nvSpPr>
          <p:cNvPr id="2125906" name="SimpleText "/>
          <p:cNvSpPr>
            <a:spLocks noGrp="true"/>
          </p:cNvSpPr>
          <p:nvPr>
            <p:ph type="body"/>
          </p:nvPr>
        </p:nvSpPr>
        <p:spPr>
          <a:xfrm>
            <a:off x="4838700" y="7327900"/>
            <a:ext cx="2641600" cy="7366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强调行业内的高度认可，为评审提供客观衡量尺度。</a:t>
            </a:r>
            <a:endParaRPr lang="zh-CN"/>
          </a:p>
        </p:txBody>
      </p:sp>
      <p:sp>
        <p:nvSpPr>
          <p:cNvPr id="3104082" name="Shape "/>
          <p:cNvSpPr>
            <a:spLocks noGrp="true"/>
          </p:cNvSpPr>
          <p:nvPr/>
        </p:nvSpPr>
        <p:spPr>
          <a:xfrm>
            <a:off x="8229600" y="1524000"/>
            <a:ext cx="3556000" cy="7112000"/>
          </a:xfrm>
          <a:prstGeom prst="roundRect">
            <a:avLst>
              <a:gd name="adj" fmla="val 2857"/>
            </a:avLst>
          </a:prstGeom>
          <a:solidFill>
            <a:srgbClr val="FFFFFF"/>
          </a:solidFill>
          <a:ln w="12700">
            <a:solidFill>
              <a:srgbClr val="4DB6AC">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083" name="Shape "/>
          <p:cNvSpPr>
            <a:spLocks noGrp="true"/>
          </p:cNvSpPr>
          <p:nvPr/>
        </p:nvSpPr>
        <p:spPr>
          <a:xfrm>
            <a:off x="9385300" y="2044700"/>
            <a:ext cx="1270000" cy="1270000"/>
          </a:xfrm>
          <a:prstGeom prst="roundRect">
            <a:avLst>
              <a:gd name="adj" fmla="val 50000"/>
            </a:avLst>
          </a:prstGeom>
          <a:solidFill>
            <a:srgbClr val="00796B">
              <a:alpha val="10000"/>
            </a:srgbClr>
          </a:solidFill>
          <a:ln>
            <a:noFill/>
          </a:ln>
        </p:spPr>
        <p:txBody>
          <a:bodyPr/>
          <a:lstStyle/>
          <a:p>
            <a:endParaRPr lang="zh-CN"/>
          </a:p>
        </p:txBody>
      </p:sp>
      <p:pic>
        <p:nvPicPr>
          <p:cNvPr id="3104084" name="SpecialShape "/>
          <p:cNvPicPr/>
          <p:nvPr/>
        </p:nvPicPr>
        <p:blipFill>
          <a:blip r:embed="rId3"/>
          <a:stretch>
            <a:fillRect/>
          </a:stretch>
        </p:blipFill>
        <p:spPr>
          <a:xfrm>
            <a:off x="9702800" y="2362200"/>
            <a:ext cx="508000" cy="508000"/>
          </a:xfrm>
          <a:prstGeom prst="rect">
            <a:avLst/>
          </a:prstGeom>
        </p:spPr>
      </p:pic>
      <p:sp>
        <p:nvSpPr>
          <p:cNvPr id="2125907" name="SimpleText "/>
          <p:cNvSpPr>
            <a:spLocks noGrp="true"/>
          </p:cNvSpPr>
          <p:nvPr>
            <p:ph type="body"/>
          </p:nvPr>
        </p:nvSpPr>
        <p:spPr>
          <a:xfrm>
            <a:off x="8496300" y="3568700"/>
            <a:ext cx="3048000" cy="457200"/>
          </a:xfrm>
          <a:prstGeom prst="rect">
            <a:avLst/>
          </a:prstGeom>
          <a:noFill/>
          <a:ln>
            <a:noFill/>
          </a:ln>
        </p:spPr>
        <p:txBody>
          <a:bodyPr lIns="0" tIns="0" rIns="0" bIns="0"/>
          <a:lstStyle/>
          <a:p>
            <a:pPr algn="ctr">
              <a:lnSpc>
                <a:spcPct val="108000"/>
              </a:lnSpc>
              <a:buNone/>
            </a:pPr>
            <a:r>
              <a:rPr lang="zh-CN" sz="2400" b="1">
                <a:solidFill>
                  <a:srgbClr val="1E293B"/>
                </a:solidFill>
                <a:latin typeface="Noto Sans SC"/>
                <a:ea typeface="Noto Sans SC"/>
              </a:rPr>
              <a:t>经济效益指标</a:t>
            </a:r>
            <a:endParaRPr lang="zh-CN"/>
          </a:p>
        </p:txBody>
      </p:sp>
      <p:sp>
        <p:nvSpPr>
          <p:cNvPr id="3104085" name="Shape "/>
          <p:cNvSpPr>
            <a:spLocks noGrp="true"/>
          </p:cNvSpPr>
          <p:nvPr/>
        </p:nvSpPr>
        <p:spPr>
          <a:xfrm>
            <a:off x="9702800" y="4203700"/>
            <a:ext cx="635000" cy="50800"/>
          </a:xfrm>
          <a:prstGeom prst="roundRect">
            <a:avLst>
              <a:gd name="adj" fmla="val 50000"/>
            </a:avLst>
          </a:prstGeom>
          <a:solidFill>
            <a:srgbClr val="E65100"/>
          </a:solidFill>
          <a:ln>
            <a:noFill/>
          </a:ln>
        </p:spPr>
        <p:txBody>
          <a:bodyPr/>
          <a:lstStyle/>
          <a:p>
            <a:endParaRPr lang="zh-CN"/>
          </a:p>
        </p:txBody>
      </p:sp>
      <p:sp>
        <p:nvSpPr>
          <p:cNvPr id="3104086" name="Shape "/>
          <p:cNvSpPr>
            <a:spLocks noGrp="true"/>
          </p:cNvSpPr>
          <p:nvPr/>
        </p:nvSpPr>
        <p:spPr>
          <a:xfrm>
            <a:off x="8496300" y="4660900"/>
            <a:ext cx="101600" cy="101600"/>
          </a:xfrm>
          <a:prstGeom prst="roundRect">
            <a:avLst>
              <a:gd name="adj" fmla="val 50000"/>
            </a:avLst>
          </a:prstGeom>
          <a:solidFill>
            <a:srgbClr val="00796B"/>
          </a:solidFill>
          <a:ln>
            <a:noFill/>
          </a:ln>
        </p:spPr>
        <p:txBody>
          <a:bodyPr/>
          <a:lstStyle/>
          <a:p>
            <a:endParaRPr lang="zh-CN"/>
          </a:p>
        </p:txBody>
      </p:sp>
      <p:sp>
        <p:nvSpPr>
          <p:cNvPr id="2125908" name="SimpleText "/>
          <p:cNvSpPr>
            <a:spLocks noGrp="true"/>
          </p:cNvSpPr>
          <p:nvPr>
            <p:ph type="body"/>
          </p:nvPr>
        </p:nvSpPr>
        <p:spPr>
          <a:xfrm>
            <a:off x="8699500" y="4584700"/>
            <a:ext cx="2844800" cy="635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主持研发成果成功转化</a:t>
            </a:r>
            <a:endParaRPr lang="zh-CN"/>
          </a:p>
        </p:txBody>
      </p:sp>
      <p:sp>
        <p:nvSpPr>
          <p:cNvPr id="3104087" name="Shape "/>
          <p:cNvSpPr>
            <a:spLocks noGrp="true"/>
          </p:cNvSpPr>
          <p:nvPr/>
        </p:nvSpPr>
        <p:spPr>
          <a:xfrm>
            <a:off x="8496300" y="5295900"/>
            <a:ext cx="101600" cy="101600"/>
          </a:xfrm>
          <a:prstGeom prst="roundRect">
            <a:avLst>
              <a:gd name="adj" fmla="val 50000"/>
            </a:avLst>
          </a:prstGeom>
          <a:solidFill>
            <a:srgbClr val="00796B"/>
          </a:solidFill>
          <a:ln>
            <a:noFill/>
          </a:ln>
        </p:spPr>
        <p:txBody>
          <a:bodyPr/>
          <a:lstStyle/>
          <a:p>
            <a:endParaRPr lang="zh-CN"/>
          </a:p>
        </p:txBody>
      </p:sp>
      <p:sp>
        <p:nvSpPr>
          <p:cNvPr id="2125909" name="SimpleText "/>
          <p:cNvSpPr>
            <a:spLocks noGrp="true"/>
          </p:cNvSpPr>
          <p:nvPr>
            <p:ph type="body"/>
          </p:nvPr>
        </p:nvSpPr>
        <p:spPr>
          <a:xfrm>
            <a:off x="8699500" y="5219700"/>
            <a:ext cx="2844800" cy="1524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取得显著经济效益</a:t>
            </a:r>
            <a:endParaRPr lang="zh-CN"/>
          </a:p>
          <a:p>
            <a:pPr algn="l">
              <a:lnSpc>
                <a:spcPct val="108000"/>
              </a:lnSpc>
              <a:buNone/>
            </a:pPr>
            <a:r>
              <a:rPr lang="zh-CN" sz="3200" b="1">
                <a:solidFill>
                  <a:srgbClr val="E65100"/>
                </a:solidFill>
                <a:latin typeface="Noto Sans SC"/>
                <a:ea typeface="Noto Sans SC"/>
              </a:rPr>
              <a:t>利税500万元</a:t>
            </a:r>
            <a:r>
              <a:rPr lang="zh-CN" sz="1400" b="1">
                <a:solidFill>
                  <a:srgbClr val="E65100"/>
                </a:solidFill>
                <a:latin typeface="Noto Sans SC"/>
                <a:ea typeface="Noto Sans SC"/>
              </a:rPr>
              <a:t>以上</a:t>
            </a:r>
            <a:endParaRPr lang="zh-CN"/>
          </a:p>
        </p:txBody>
      </p:sp>
      <p:sp>
        <p:nvSpPr>
          <p:cNvPr id="3104088" name="Shape "/>
          <p:cNvSpPr>
            <a:spLocks noGrp="true"/>
          </p:cNvSpPr>
          <p:nvPr/>
        </p:nvSpPr>
        <p:spPr>
          <a:xfrm>
            <a:off x="8496300" y="7124700"/>
            <a:ext cx="3048000" cy="1143000"/>
          </a:xfrm>
          <a:prstGeom prst="roundRect">
            <a:avLst>
              <a:gd name="adj" fmla="val 8888"/>
            </a:avLst>
          </a:prstGeom>
          <a:solidFill>
            <a:srgbClr val="F8FAFC"/>
          </a:solidFill>
          <a:ln>
            <a:noFill/>
          </a:ln>
        </p:spPr>
        <p:txBody>
          <a:bodyPr/>
          <a:lstStyle/>
          <a:p>
            <a:endParaRPr lang="zh-CN"/>
          </a:p>
        </p:txBody>
      </p:sp>
      <p:sp>
        <p:nvSpPr>
          <p:cNvPr id="2125910" name="SimpleText "/>
          <p:cNvSpPr>
            <a:spLocks noGrp="true"/>
          </p:cNvSpPr>
          <p:nvPr>
            <p:ph type="body"/>
          </p:nvPr>
        </p:nvSpPr>
        <p:spPr>
          <a:xfrm>
            <a:off x="8699500" y="7327900"/>
            <a:ext cx="2641600" cy="7366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鼓励技术人员投身重大科研攻关和成果转化。</a:t>
            </a:r>
            <a:endParaRPr lang="zh-CN"/>
          </a:p>
        </p:txBody>
      </p:sp>
      <p:sp>
        <p:nvSpPr>
          <p:cNvPr id="3104089" name="Shape "/>
          <p:cNvSpPr>
            <a:spLocks noGrp="true"/>
          </p:cNvSpPr>
          <p:nvPr/>
        </p:nvSpPr>
        <p:spPr>
          <a:xfrm>
            <a:off x="12090400" y="1524000"/>
            <a:ext cx="3556000" cy="7112000"/>
          </a:xfrm>
          <a:prstGeom prst="roundRect">
            <a:avLst>
              <a:gd name="adj" fmla="val 2857"/>
            </a:avLst>
          </a:prstGeom>
          <a:solidFill>
            <a:srgbClr val="FFFFFF"/>
          </a:solidFill>
          <a:ln w="12700">
            <a:solidFill>
              <a:srgbClr val="4DB6AC">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090" name="Shape "/>
          <p:cNvSpPr>
            <a:spLocks noGrp="true"/>
          </p:cNvSpPr>
          <p:nvPr/>
        </p:nvSpPr>
        <p:spPr>
          <a:xfrm>
            <a:off x="13246100" y="2044700"/>
            <a:ext cx="1270000" cy="1270000"/>
          </a:xfrm>
          <a:prstGeom prst="roundRect">
            <a:avLst>
              <a:gd name="adj" fmla="val 50000"/>
            </a:avLst>
          </a:prstGeom>
          <a:solidFill>
            <a:srgbClr val="00796B">
              <a:alpha val="10000"/>
            </a:srgbClr>
          </a:solidFill>
          <a:ln>
            <a:noFill/>
          </a:ln>
        </p:spPr>
        <p:txBody>
          <a:bodyPr/>
          <a:lstStyle/>
          <a:p>
            <a:endParaRPr lang="zh-CN"/>
          </a:p>
        </p:txBody>
      </p:sp>
      <p:pic>
        <p:nvPicPr>
          <p:cNvPr id="3104091" name="SpecialShape "/>
          <p:cNvPicPr/>
          <p:nvPr/>
        </p:nvPicPr>
        <p:blipFill>
          <a:blip r:embed="rId4"/>
          <a:stretch>
            <a:fillRect/>
          </a:stretch>
        </p:blipFill>
        <p:spPr>
          <a:xfrm>
            <a:off x="13563600" y="2362200"/>
            <a:ext cx="571500" cy="508000"/>
          </a:xfrm>
          <a:prstGeom prst="rect">
            <a:avLst/>
          </a:prstGeom>
        </p:spPr>
      </p:pic>
      <p:sp>
        <p:nvSpPr>
          <p:cNvPr id="2125911" name="SimpleText "/>
          <p:cNvSpPr>
            <a:spLocks noGrp="true"/>
          </p:cNvSpPr>
          <p:nvPr>
            <p:ph type="body"/>
          </p:nvPr>
        </p:nvSpPr>
        <p:spPr>
          <a:xfrm>
            <a:off x="12357100" y="3568700"/>
            <a:ext cx="3048000" cy="457200"/>
          </a:xfrm>
          <a:prstGeom prst="rect">
            <a:avLst/>
          </a:prstGeom>
          <a:noFill/>
          <a:ln>
            <a:noFill/>
          </a:ln>
        </p:spPr>
        <p:txBody>
          <a:bodyPr lIns="0" tIns="0" rIns="0" bIns="0"/>
          <a:lstStyle/>
          <a:p>
            <a:pPr algn="ctr">
              <a:lnSpc>
                <a:spcPct val="108000"/>
              </a:lnSpc>
              <a:buNone/>
            </a:pPr>
            <a:r>
              <a:rPr lang="zh-CN" sz="2400" b="1">
                <a:solidFill>
                  <a:srgbClr val="1E293B"/>
                </a:solidFill>
                <a:latin typeface="Noto Sans SC"/>
                <a:ea typeface="Noto Sans SC"/>
              </a:rPr>
              <a:t>项目经历指标</a:t>
            </a:r>
            <a:endParaRPr lang="zh-CN"/>
          </a:p>
        </p:txBody>
      </p:sp>
      <p:sp>
        <p:nvSpPr>
          <p:cNvPr id="3104092" name="Shape "/>
          <p:cNvSpPr>
            <a:spLocks noGrp="true"/>
          </p:cNvSpPr>
          <p:nvPr/>
        </p:nvSpPr>
        <p:spPr>
          <a:xfrm>
            <a:off x="13563600" y="4203700"/>
            <a:ext cx="635000" cy="50800"/>
          </a:xfrm>
          <a:prstGeom prst="roundRect">
            <a:avLst>
              <a:gd name="adj" fmla="val 50000"/>
            </a:avLst>
          </a:prstGeom>
          <a:solidFill>
            <a:srgbClr val="E65100"/>
          </a:solidFill>
          <a:ln>
            <a:noFill/>
          </a:ln>
        </p:spPr>
        <p:txBody>
          <a:bodyPr/>
          <a:lstStyle/>
          <a:p>
            <a:endParaRPr lang="zh-CN"/>
          </a:p>
        </p:txBody>
      </p:sp>
      <p:sp>
        <p:nvSpPr>
          <p:cNvPr id="3104093" name="Shape "/>
          <p:cNvSpPr>
            <a:spLocks noGrp="true"/>
          </p:cNvSpPr>
          <p:nvPr/>
        </p:nvSpPr>
        <p:spPr>
          <a:xfrm>
            <a:off x="12357100" y="4660900"/>
            <a:ext cx="101600" cy="101600"/>
          </a:xfrm>
          <a:prstGeom prst="roundRect">
            <a:avLst>
              <a:gd name="adj" fmla="val 50000"/>
            </a:avLst>
          </a:prstGeom>
          <a:solidFill>
            <a:srgbClr val="00796B"/>
          </a:solidFill>
          <a:ln>
            <a:noFill/>
          </a:ln>
        </p:spPr>
        <p:txBody>
          <a:bodyPr/>
          <a:lstStyle/>
          <a:p>
            <a:endParaRPr lang="zh-CN"/>
          </a:p>
        </p:txBody>
      </p:sp>
      <p:sp>
        <p:nvSpPr>
          <p:cNvPr id="2125912" name="SimpleText "/>
          <p:cNvSpPr>
            <a:spLocks noGrp="true"/>
          </p:cNvSpPr>
          <p:nvPr>
            <p:ph type="body"/>
          </p:nvPr>
        </p:nvSpPr>
        <p:spPr>
          <a:xfrm>
            <a:off x="12560300" y="4584700"/>
            <a:ext cx="2844800" cy="1016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主持完成省级科技计划</a:t>
            </a:r>
            <a:endParaRPr lang="zh-CN"/>
          </a:p>
          <a:p>
            <a:pPr algn="l">
              <a:lnSpc>
                <a:spcPct val="108000"/>
              </a:lnSpc>
              <a:buNone/>
            </a:pPr>
            <a:r>
              <a:rPr lang="zh-CN" sz="1800">
                <a:solidFill>
                  <a:srgbClr val="1E293B"/>
                </a:solidFill>
                <a:latin typeface="Noto Sans SC"/>
                <a:ea typeface="Noto Sans SC"/>
              </a:rPr>
              <a:t>项目（基金）</a:t>
            </a:r>
            <a:endParaRPr lang="zh-CN"/>
          </a:p>
        </p:txBody>
      </p:sp>
      <p:sp>
        <p:nvSpPr>
          <p:cNvPr id="3104094" name="Shape "/>
          <p:cNvSpPr>
            <a:spLocks noGrp="true"/>
          </p:cNvSpPr>
          <p:nvPr/>
        </p:nvSpPr>
        <p:spPr>
          <a:xfrm>
            <a:off x="12357100" y="5803900"/>
            <a:ext cx="101600" cy="101600"/>
          </a:xfrm>
          <a:prstGeom prst="roundRect">
            <a:avLst>
              <a:gd name="adj" fmla="val 50000"/>
            </a:avLst>
          </a:prstGeom>
          <a:solidFill>
            <a:srgbClr val="00796B"/>
          </a:solidFill>
          <a:ln>
            <a:noFill/>
          </a:ln>
        </p:spPr>
        <p:txBody>
          <a:bodyPr/>
          <a:lstStyle/>
          <a:p>
            <a:endParaRPr lang="zh-CN"/>
          </a:p>
        </p:txBody>
      </p:sp>
      <p:sp>
        <p:nvSpPr>
          <p:cNvPr id="2125913" name="SimpleText "/>
          <p:cNvSpPr>
            <a:spLocks noGrp="true"/>
          </p:cNvSpPr>
          <p:nvPr>
            <p:ph type="body"/>
          </p:nvPr>
        </p:nvSpPr>
        <p:spPr>
          <a:xfrm>
            <a:off x="12560300" y="5727700"/>
            <a:ext cx="2844800" cy="1016000"/>
          </a:xfrm>
          <a:prstGeom prst="rect">
            <a:avLst/>
          </a:prstGeom>
          <a:noFill/>
          <a:ln>
            <a:noFill/>
          </a:ln>
        </p:spPr>
        <p:txBody>
          <a:bodyPr lIns="0" tIns="0" rIns="0" bIns="0"/>
          <a:lstStyle/>
          <a:p>
            <a:pPr algn="l">
              <a:lnSpc>
                <a:spcPct val="108000"/>
              </a:lnSpc>
              <a:buNone/>
            </a:pPr>
            <a:r>
              <a:rPr lang="zh-CN" sz="1800">
                <a:solidFill>
                  <a:srgbClr val="1E293B"/>
                </a:solidFill>
                <a:latin typeface="Noto Sans SC"/>
                <a:ea typeface="Noto Sans SC"/>
              </a:rPr>
              <a:t>主持完成省级重点工程</a:t>
            </a:r>
            <a:endParaRPr lang="zh-CN"/>
          </a:p>
          <a:p>
            <a:pPr algn="l">
              <a:lnSpc>
                <a:spcPct val="108000"/>
              </a:lnSpc>
              <a:buNone/>
            </a:pPr>
            <a:r>
              <a:rPr lang="zh-CN" sz="1800">
                <a:solidFill>
                  <a:srgbClr val="1E293B"/>
                </a:solidFill>
                <a:latin typeface="Noto Sans SC"/>
                <a:ea typeface="Noto Sans SC"/>
              </a:rPr>
              <a:t>项目</a:t>
            </a:r>
            <a:endParaRPr lang="zh-CN"/>
          </a:p>
        </p:txBody>
      </p:sp>
      <p:sp>
        <p:nvSpPr>
          <p:cNvPr id="3104095" name="Shape "/>
          <p:cNvSpPr>
            <a:spLocks noGrp="true"/>
          </p:cNvSpPr>
          <p:nvPr/>
        </p:nvSpPr>
        <p:spPr>
          <a:xfrm>
            <a:off x="12357100" y="7124700"/>
            <a:ext cx="3048000" cy="1143000"/>
          </a:xfrm>
          <a:prstGeom prst="roundRect">
            <a:avLst>
              <a:gd name="adj" fmla="val 8888"/>
            </a:avLst>
          </a:prstGeom>
          <a:solidFill>
            <a:srgbClr val="F8FAFC"/>
          </a:solidFill>
          <a:ln>
            <a:noFill/>
          </a:ln>
        </p:spPr>
        <p:txBody>
          <a:bodyPr/>
          <a:lstStyle/>
          <a:p>
            <a:endParaRPr lang="zh-CN"/>
          </a:p>
        </p:txBody>
      </p:sp>
      <p:sp>
        <p:nvSpPr>
          <p:cNvPr id="2125914" name="SimpleText "/>
          <p:cNvSpPr>
            <a:spLocks noGrp="true"/>
          </p:cNvSpPr>
          <p:nvPr>
            <p:ph type="body"/>
          </p:nvPr>
        </p:nvSpPr>
        <p:spPr>
          <a:xfrm>
            <a:off x="12560300" y="7327900"/>
            <a:ext cx="2641600" cy="7366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强调主持重大项目的经历，体现“以实绩论英雄”导向。</a:t>
            </a:r>
            <a:endParaRPr lang="zh-CN"/>
          </a:p>
        </p:txBody>
      </p:sp>
      <p:sp>
        <p:nvSpPr>
          <p:cNvPr id="3104096"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915"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破格申报硬性指标</a:t>
            </a:r>
            <a:endParaRPr lang="zh-CN"/>
          </a:p>
        </p:txBody>
      </p:sp>
      <p:sp>
        <p:nvSpPr>
          <p:cNvPr id="3104097"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916"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098"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099"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100"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917"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101"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102"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103" name="Shape "/>
          <p:cNvSpPr>
            <a:spLocks noGrp="true"/>
          </p:cNvSpPr>
          <p:nvPr/>
        </p:nvSpPr>
        <p:spPr>
          <a:xfrm>
            <a:off x="508000" y="2032000"/>
            <a:ext cx="4826000" cy="4064000"/>
          </a:xfrm>
          <a:prstGeom prst="roundRect">
            <a:avLst>
              <a:gd name="adj" fmla="val 2500"/>
            </a:avLst>
          </a:prstGeom>
          <a:solidFill>
            <a:srgbClr val="FFFFFF"/>
          </a:solidFill>
          <a:ln w="12700">
            <a:solidFill>
              <a:srgbClr val="00796B">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104" name="Shape "/>
          <p:cNvSpPr>
            <a:spLocks noGrp="true"/>
          </p:cNvSpPr>
          <p:nvPr/>
        </p:nvSpPr>
        <p:spPr>
          <a:xfrm>
            <a:off x="927100" y="1739900"/>
            <a:ext cx="609600" cy="609600"/>
          </a:xfrm>
          <a:prstGeom prst="roundRect">
            <a:avLst>
              <a:gd name="adj" fmla="val 50000"/>
            </a:avLst>
          </a:prstGeom>
          <a:solidFill>
            <a:srgbClr val="00796B"/>
          </a:solidFill>
          <a:ln>
            <a:noFill/>
          </a:ln>
          <a:effectLst>
            <a:outerShdw blurRad="76200" dist="50800" dir="5400000" algn="ctr">
              <a:srgbClr val="000000">
                <a:alpha val="10000"/>
              </a:srgbClr>
            </a:outerShdw>
          </a:effectLst>
        </p:spPr>
        <p:txBody>
          <a:bodyPr wrap="square" lIns="0" tIns="0" rIns="0" bIns="0" rtlCol="0" anchor="ctr"/>
          <a:lstStyle/>
          <a:p>
            <a:pPr algn="ctr">
              <a:lnSpc>
                <a:spcPct val="125000"/>
              </a:lnSpc>
              <a:buNone/>
            </a:pPr>
            <a:r>
              <a:rPr lang="zh-CN" sz="2400" b="1">
                <a:solidFill>
                  <a:srgbClr val="FFFFFF"/>
                </a:solidFill>
                <a:latin typeface="Noto Sans SC"/>
                <a:ea typeface="Noto Sans SC"/>
              </a:rPr>
              <a:t>1</a:t>
            </a:r>
            <a:endParaRPr lang="zh-CN"/>
          </a:p>
        </p:txBody>
      </p:sp>
      <p:sp>
        <p:nvSpPr>
          <p:cNvPr id="2125918" name="SimpleText "/>
          <p:cNvSpPr>
            <a:spLocks noGrp="true"/>
          </p:cNvSpPr>
          <p:nvPr>
            <p:ph type="body"/>
          </p:nvPr>
        </p:nvSpPr>
        <p:spPr>
          <a:xfrm>
            <a:off x="927100" y="2654300"/>
            <a:ext cx="4406900" cy="419100"/>
          </a:xfrm>
          <a:prstGeom prst="rect">
            <a:avLst/>
          </a:prstGeom>
          <a:noFill/>
          <a:ln>
            <a:noFill/>
          </a:ln>
        </p:spPr>
        <p:txBody>
          <a:bodyPr lIns="0" tIns="0" rIns="0" bIns="0"/>
          <a:lstStyle/>
          <a:p>
            <a:pPr algn="l">
              <a:lnSpc>
                <a:spcPct val="125000"/>
              </a:lnSpc>
              <a:buNone/>
            </a:pPr>
            <a:r>
              <a:rPr lang="zh-CN" sz="2200" b="1">
                <a:solidFill>
                  <a:srgbClr val="00796B"/>
                </a:solidFill>
                <a:latin typeface="Noto Sans SC"/>
                <a:ea typeface="Noto Sans SC"/>
              </a:rPr>
              <a:t>企业提名与举荐</a:t>
            </a:r>
            <a:endParaRPr lang="zh-CN"/>
          </a:p>
        </p:txBody>
      </p:sp>
      <p:sp>
        <p:nvSpPr>
          <p:cNvPr id="2125919" name="SimpleText "/>
          <p:cNvSpPr>
            <a:spLocks noGrp="true"/>
          </p:cNvSpPr>
          <p:nvPr>
            <p:ph type="body"/>
          </p:nvPr>
        </p:nvSpPr>
        <p:spPr>
          <a:xfrm>
            <a:off x="927100" y="3276600"/>
            <a:ext cx="3987800" cy="11049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经企业董事长或研发团队技术带头人署名举荐，确认人才在关键领域的突破性贡献与真实水平。</a:t>
            </a:r>
            <a:endParaRPr lang="zh-CN"/>
          </a:p>
        </p:txBody>
      </p:sp>
      <p:pic>
        <p:nvPicPr>
          <p:cNvPr id="3104105" name="SpecialShape "/>
          <p:cNvPicPr/>
          <p:nvPr/>
        </p:nvPicPr>
        <p:blipFill>
          <a:blip r:embed="rId1"/>
          <a:stretch>
            <a:fillRect/>
          </a:stretch>
        </p:blipFill>
        <p:spPr>
          <a:xfrm>
            <a:off x="5508625" y="3810000"/>
            <a:ext cx="165100" cy="254000"/>
          </a:xfrm>
          <a:prstGeom prst="rect">
            <a:avLst/>
          </a:prstGeom>
        </p:spPr>
      </p:pic>
      <p:sp>
        <p:nvSpPr>
          <p:cNvPr id="3104106" name="Shape "/>
          <p:cNvSpPr>
            <a:spLocks noGrp="true"/>
          </p:cNvSpPr>
          <p:nvPr/>
        </p:nvSpPr>
        <p:spPr>
          <a:xfrm>
            <a:off x="5715000" y="2032000"/>
            <a:ext cx="4826000" cy="4064000"/>
          </a:xfrm>
          <a:prstGeom prst="roundRect">
            <a:avLst>
              <a:gd name="adj" fmla="val 2500"/>
            </a:avLst>
          </a:prstGeom>
          <a:solidFill>
            <a:srgbClr val="FFFFFF"/>
          </a:solidFill>
          <a:ln w="12700">
            <a:solidFill>
              <a:srgbClr val="4DB6AC">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107" name="Shape "/>
          <p:cNvSpPr>
            <a:spLocks noGrp="true"/>
          </p:cNvSpPr>
          <p:nvPr/>
        </p:nvSpPr>
        <p:spPr>
          <a:xfrm>
            <a:off x="6134100" y="1739900"/>
            <a:ext cx="609600" cy="609600"/>
          </a:xfrm>
          <a:prstGeom prst="roundRect">
            <a:avLst>
              <a:gd name="adj" fmla="val 50000"/>
            </a:avLst>
          </a:prstGeom>
          <a:solidFill>
            <a:srgbClr val="4DB6AC"/>
          </a:solidFill>
          <a:ln>
            <a:noFill/>
          </a:ln>
          <a:effectLst>
            <a:outerShdw blurRad="76200" dist="50800" dir="5400000" algn="ctr">
              <a:srgbClr val="000000">
                <a:alpha val="10000"/>
              </a:srgbClr>
            </a:outerShdw>
          </a:effectLst>
        </p:spPr>
        <p:txBody>
          <a:bodyPr wrap="square" lIns="0" tIns="0" rIns="0" bIns="0" rtlCol="0" anchor="ctr"/>
          <a:lstStyle/>
          <a:p>
            <a:pPr algn="ctr">
              <a:lnSpc>
                <a:spcPct val="125000"/>
              </a:lnSpc>
              <a:buNone/>
            </a:pPr>
            <a:r>
              <a:rPr lang="zh-CN" sz="2400" b="1">
                <a:solidFill>
                  <a:srgbClr val="FFFFFF"/>
                </a:solidFill>
                <a:latin typeface="Noto Sans SC"/>
                <a:ea typeface="Noto Sans SC"/>
              </a:rPr>
              <a:t>2</a:t>
            </a:r>
            <a:endParaRPr lang="zh-CN"/>
          </a:p>
        </p:txBody>
      </p:sp>
      <p:sp>
        <p:nvSpPr>
          <p:cNvPr id="2125920" name="SimpleText "/>
          <p:cNvSpPr>
            <a:spLocks noGrp="true"/>
          </p:cNvSpPr>
          <p:nvPr>
            <p:ph type="body"/>
          </p:nvPr>
        </p:nvSpPr>
        <p:spPr>
          <a:xfrm>
            <a:off x="6134100" y="2654300"/>
            <a:ext cx="4406900" cy="419100"/>
          </a:xfrm>
          <a:prstGeom prst="rect">
            <a:avLst/>
          </a:prstGeom>
          <a:noFill/>
          <a:ln>
            <a:noFill/>
          </a:ln>
        </p:spPr>
        <p:txBody>
          <a:bodyPr lIns="0" tIns="0" rIns="0" bIns="0"/>
          <a:lstStyle/>
          <a:p>
            <a:pPr algn="l">
              <a:lnSpc>
                <a:spcPct val="125000"/>
              </a:lnSpc>
              <a:buNone/>
            </a:pPr>
            <a:r>
              <a:rPr lang="zh-CN" sz="2200" b="1">
                <a:solidFill>
                  <a:srgbClr val="4DB6AC"/>
                </a:solidFill>
                <a:latin typeface="Noto Sans SC"/>
                <a:ea typeface="Noto Sans SC"/>
              </a:rPr>
              <a:t>直接申报评审</a:t>
            </a:r>
            <a:endParaRPr lang="zh-CN"/>
          </a:p>
        </p:txBody>
      </p:sp>
      <p:sp>
        <p:nvSpPr>
          <p:cNvPr id="2125921" name="SimpleText "/>
          <p:cNvSpPr>
            <a:spLocks noGrp="true"/>
          </p:cNvSpPr>
          <p:nvPr>
            <p:ph type="body"/>
          </p:nvPr>
        </p:nvSpPr>
        <p:spPr>
          <a:xfrm>
            <a:off x="6134100" y="3276600"/>
            <a:ext cx="3987800" cy="11049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无需经过常规层层推荐环节，人才凭举荐可直接向山西省民营企业工程系列高评委申报高级职称。</a:t>
            </a:r>
            <a:endParaRPr lang="zh-CN"/>
          </a:p>
        </p:txBody>
      </p:sp>
      <p:pic>
        <p:nvPicPr>
          <p:cNvPr id="3104108" name="SpecialShape "/>
          <p:cNvPicPr/>
          <p:nvPr/>
        </p:nvPicPr>
        <p:blipFill>
          <a:blip r:embed="rId2"/>
          <a:stretch>
            <a:fillRect/>
          </a:stretch>
        </p:blipFill>
        <p:spPr>
          <a:xfrm>
            <a:off x="10715625" y="3810000"/>
            <a:ext cx="165100" cy="254000"/>
          </a:xfrm>
          <a:prstGeom prst="rect">
            <a:avLst/>
          </a:prstGeom>
        </p:spPr>
      </p:pic>
      <p:sp>
        <p:nvSpPr>
          <p:cNvPr id="3104109" name="Shape "/>
          <p:cNvSpPr>
            <a:spLocks noGrp="true"/>
          </p:cNvSpPr>
          <p:nvPr/>
        </p:nvSpPr>
        <p:spPr>
          <a:xfrm>
            <a:off x="10922000" y="2032000"/>
            <a:ext cx="4826000" cy="4064000"/>
          </a:xfrm>
          <a:prstGeom prst="roundRect">
            <a:avLst>
              <a:gd name="adj" fmla="val 2500"/>
            </a:avLst>
          </a:prstGeom>
          <a:solidFill>
            <a:srgbClr val="FFFFFF"/>
          </a:solidFill>
          <a:ln w="12700">
            <a:solidFill>
              <a:srgbClr val="E65100">
                <a:alpha val="20000"/>
              </a:srgbClr>
            </a:solidFill>
            <a:prstDash val="solid"/>
            <a:round/>
          </a:ln>
          <a:effectLst>
            <a:outerShdw blurRad="190500" dist="127000" dir="5400000" algn="ctr">
              <a:srgbClr val="000000">
                <a:alpha val="10000"/>
              </a:srgbClr>
            </a:outerShdw>
          </a:effectLst>
        </p:spPr>
        <p:txBody>
          <a:bodyPr/>
          <a:lstStyle/>
          <a:p>
            <a:endParaRPr lang="zh-CN"/>
          </a:p>
        </p:txBody>
      </p:sp>
      <p:sp>
        <p:nvSpPr>
          <p:cNvPr id="3104110" name="Shape "/>
          <p:cNvSpPr>
            <a:spLocks noGrp="true"/>
          </p:cNvSpPr>
          <p:nvPr/>
        </p:nvSpPr>
        <p:spPr>
          <a:xfrm>
            <a:off x="11341100" y="1739900"/>
            <a:ext cx="609600" cy="609600"/>
          </a:xfrm>
          <a:prstGeom prst="roundRect">
            <a:avLst>
              <a:gd name="adj" fmla="val 50000"/>
            </a:avLst>
          </a:prstGeom>
          <a:solidFill>
            <a:srgbClr val="E65100"/>
          </a:solidFill>
          <a:ln>
            <a:noFill/>
          </a:ln>
          <a:effectLst>
            <a:outerShdw blurRad="76200" dist="50800" dir="5400000" algn="ctr">
              <a:srgbClr val="000000">
                <a:alpha val="10000"/>
              </a:srgbClr>
            </a:outerShdw>
          </a:effectLst>
        </p:spPr>
        <p:txBody>
          <a:bodyPr wrap="square" lIns="0" tIns="0" rIns="0" bIns="0" rtlCol="0" anchor="ctr"/>
          <a:lstStyle/>
          <a:p>
            <a:pPr algn="ctr">
              <a:lnSpc>
                <a:spcPct val="125000"/>
              </a:lnSpc>
              <a:buNone/>
            </a:pPr>
            <a:r>
              <a:rPr lang="zh-CN" sz="2400" b="1">
                <a:solidFill>
                  <a:srgbClr val="FFFFFF"/>
                </a:solidFill>
                <a:latin typeface="Noto Sans SC"/>
                <a:ea typeface="Noto Sans SC"/>
              </a:rPr>
              <a:t>3</a:t>
            </a:r>
            <a:endParaRPr lang="zh-CN"/>
          </a:p>
        </p:txBody>
      </p:sp>
      <p:sp>
        <p:nvSpPr>
          <p:cNvPr id="2125922" name="SimpleText "/>
          <p:cNvSpPr>
            <a:spLocks noGrp="true"/>
          </p:cNvSpPr>
          <p:nvPr>
            <p:ph type="body"/>
          </p:nvPr>
        </p:nvSpPr>
        <p:spPr>
          <a:xfrm>
            <a:off x="11341100" y="2654300"/>
            <a:ext cx="4406900" cy="419100"/>
          </a:xfrm>
          <a:prstGeom prst="rect">
            <a:avLst/>
          </a:prstGeom>
          <a:noFill/>
          <a:ln>
            <a:noFill/>
          </a:ln>
        </p:spPr>
        <p:txBody>
          <a:bodyPr lIns="0" tIns="0" rIns="0" bIns="0"/>
          <a:lstStyle/>
          <a:p>
            <a:pPr algn="l">
              <a:lnSpc>
                <a:spcPct val="125000"/>
              </a:lnSpc>
              <a:buNone/>
            </a:pPr>
            <a:r>
              <a:rPr lang="zh-CN" sz="2200" b="1">
                <a:solidFill>
                  <a:srgbClr val="E65100"/>
                </a:solidFill>
                <a:latin typeface="Noto Sans SC"/>
                <a:ea typeface="Noto Sans SC"/>
              </a:rPr>
              <a:t>高级职称认定</a:t>
            </a:r>
            <a:endParaRPr lang="zh-CN"/>
          </a:p>
        </p:txBody>
      </p:sp>
      <p:sp>
        <p:nvSpPr>
          <p:cNvPr id="2125923" name="SimpleText "/>
          <p:cNvSpPr>
            <a:spLocks noGrp="true"/>
          </p:cNvSpPr>
          <p:nvPr>
            <p:ph type="body"/>
          </p:nvPr>
        </p:nvSpPr>
        <p:spPr>
          <a:xfrm>
            <a:off x="11341100" y="3276600"/>
            <a:ext cx="3987800" cy="11049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通过信用背书快速识别，赋予领军企业话语权，为高精尖人才开辟高效、便捷的职称晋升“绿色通道”。</a:t>
            </a:r>
            <a:endParaRPr lang="zh-CN"/>
          </a:p>
        </p:txBody>
      </p:sp>
      <p:sp>
        <p:nvSpPr>
          <p:cNvPr id="3104111" name="Shape "/>
          <p:cNvSpPr>
            <a:spLocks noGrp="true"/>
          </p:cNvSpPr>
          <p:nvPr/>
        </p:nvSpPr>
        <p:spPr>
          <a:xfrm>
            <a:off x="508000" y="6908800"/>
            <a:ext cx="15240000" cy="1727200"/>
          </a:xfrm>
          <a:prstGeom prst="roundRect">
            <a:avLst>
              <a:gd name="adj" fmla="val 5882"/>
            </a:avLst>
          </a:prstGeom>
          <a:solidFill>
            <a:srgbClr val="F8FAFC"/>
          </a:solidFill>
          <a:ln w="12700">
            <a:solidFill>
              <a:srgbClr val="00796B">
                <a:alpha val="20000"/>
              </a:srgbClr>
            </a:solidFill>
            <a:prstDash val="solid"/>
            <a:round/>
          </a:ln>
        </p:spPr>
        <p:txBody>
          <a:bodyPr/>
          <a:lstStyle/>
          <a:p>
            <a:endParaRPr lang="zh-CN"/>
          </a:p>
        </p:txBody>
      </p:sp>
      <p:sp>
        <p:nvSpPr>
          <p:cNvPr id="3104112" name="Shape "/>
          <p:cNvSpPr>
            <a:spLocks noGrp="true"/>
          </p:cNvSpPr>
          <p:nvPr/>
        </p:nvSpPr>
        <p:spPr>
          <a:xfrm>
            <a:off x="927100" y="7467600"/>
            <a:ext cx="609600" cy="609600"/>
          </a:xfrm>
          <a:prstGeom prst="roundRect">
            <a:avLst>
              <a:gd name="adj" fmla="val 50000"/>
            </a:avLst>
          </a:prstGeom>
          <a:solidFill>
            <a:srgbClr val="00796B">
              <a:alpha val="10000"/>
            </a:srgbClr>
          </a:solidFill>
          <a:ln>
            <a:noFill/>
          </a:ln>
        </p:spPr>
        <p:txBody>
          <a:bodyPr/>
          <a:lstStyle/>
          <a:p>
            <a:endParaRPr lang="zh-CN"/>
          </a:p>
        </p:txBody>
      </p:sp>
      <p:pic>
        <p:nvPicPr>
          <p:cNvPr id="3104113" name="SpecialShape "/>
          <p:cNvPicPr/>
          <p:nvPr/>
        </p:nvPicPr>
        <p:blipFill>
          <a:blip r:embed="rId3"/>
          <a:stretch>
            <a:fillRect/>
          </a:stretch>
        </p:blipFill>
        <p:spPr>
          <a:xfrm>
            <a:off x="1079500" y="7620000"/>
            <a:ext cx="304800" cy="304800"/>
          </a:xfrm>
          <a:prstGeom prst="rect">
            <a:avLst/>
          </a:prstGeom>
        </p:spPr>
      </p:pic>
      <p:sp>
        <p:nvSpPr>
          <p:cNvPr id="2125924" name="SimpleText "/>
          <p:cNvSpPr>
            <a:spLocks noGrp="true"/>
          </p:cNvSpPr>
          <p:nvPr>
            <p:ph type="body"/>
          </p:nvPr>
        </p:nvSpPr>
        <p:spPr>
          <a:xfrm>
            <a:off x="1841500" y="7397750"/>
            <a:ext cx="13830300" cy="342900"/>
          </a:xfrm>
          <a:prstGeom prst="rect">
            <a:avLst/>
          </a:prstGeom>
          <a:noFill/>
          <a:ln>
            <a:noFill/>
          </a:ln>
        </p:spPr>
        <p:txBody>
          <a:bodyPr lIns="0" tIns="0" rIns="0" bIns="0"/>
          <a:lstStyle/>
          <a:p>
            <a:pPr algn="l">
              <a:lnSpc>
                <a:spcPct val="125000"/>
              </a:lnSpc>
              <a:buNone/>
            </a:pPr>
            <a:r>
              <a:rPr lang="zh-CN" sz="1800" b="1">
                <a:solidFill>
                  <a:srgbClr val="1E293B"/>
                </a:solidFill>
                <a:latin typeface="Noto Sans SC"/>
                <a:ea typeface="Noto Sans SC"/>
              </a:rPr>
              <a:t>申报对象特定资质要求</a:t>
            </a:r>
            <a:endParaRPr lang="zh-CN"/>
          </a:p>
        </p:txBody>
      </p:sp>
      <p:sp>
        <p:nvSpPr>
          <p:cNvPr id="2125925" name="SimpleText "/>
          <p:cNvSpPr>
            <a:spLocks noGrp="true"/>
          </p:cNvSpPr>
          <p:nvPr>
            <p:ph type="body"/>
          </p:nvPr>
        </p:nvSpPr>
        <p:spPr>
          <a:xfrm>
            <a:off x="1841500" y="7842250"/>
            <a:ext cx="13792200" cy="3048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政策仅针对全省专精特新中小企业和制造业单项冠军企业内，具有突出技术创新能力、取得原创性科技成果及作出重大贡献的优秀工程技术人才。</a:t>
            </a:r>
            <a:endParaRPr lang="zh-CN"/>
          </a:p>
        </p:txBody>
      </p:sp>
      <p:sp>
        <p:nvSpPr>
          <p:cNvPr id="3104114"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926"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创新人才举荐渠道</a:t>
            </a:r>
            <a:endParaRPr lang="zh-CN"/>
          </a:p>
        </p:txBody>
      </p:sp>
      <p:sp>
        <p:nvSpPr>
          <p:cNvPr id="3104115"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927"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116"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117"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118"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928"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工作安排</a:t>
            </a:r>
            <a:endParaRPr lang="zh-CN"/>
          </a:p>
        </p:txBody>
      </p:sp>
      <p:sp>
        <p:nvSpPr>
          <p:cNvPr id="3104119"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120"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2125929" name="SimpleText "/>
          <p:cNvSpPr>
            <a:spLocks noGrp="true"/>
          </p:cNvSpPr>
          <p:nvPr>
            <p:ph type="body"/>
          </p:nvPr>
        </p:nvSpPr>
        <p:spPr>
          <a:xfrm>
            <a:off x="2032000" y="2032000"/>
            <a:ext cx="10541000" cy="381000"/>
          </a:xfrm>
          <a:prstGeom prst="rect">
            <a:avLst/>
          </a:prstGeom>
          <a:noFill/>
          <a:ln>
            <a:noFill/>
          </a:ln>
        </p:spPr>
        <p:txBody>
          <a:bodyPr lIns="0" tIns="0" rIns="0" bIns="0"/>
          <a:lstStyle/>
          <a:p>
            <a:pPr algn="l">
              <a:lnSpc>
                <a:spcPct val="125000"/>
              </a:lnSpc>
              <a:buNone/>
            </a:pPr>
            <a:r>
              <a:rPr lang="zh-CN" sz="2000" b="1">
                <a:solidFill>
                  <a:srgbClr val="00796B"/>
                </a:solidFill>
                <a:latin typeface="Noto Sans SC"/>
                <a:ea typeface="Noto Sans SC"/>
              </a:rPr>
              <a:t>CHAPTER 05</a:t>
            </a:r>
            <a:endParaRPr lang="zh-CN"/>
          </a:p>
        </p:txBody>
      </p:sp>
      <p:sp>
        <p:nvSpPr>
          <p:cNvPr id="2125930" name="SimpleText "/>
          <p:cNvSpPr>
            <a:spLocks noGrp="true"/>
          </p:cNvSpPr>
          <p:nvPr>
            <p:ph type="body"/>
          </p:nvPr>
        </p:nvSpPr>
        <p:spPr>
          <a:xfrm>
            <a:off x="2032000" y="2616200"/>
            <a:ext cx="11074400" cy="762000"/>
          </a:xfrm>
          <a:prstGeom prst="rect">
            <a:avLst/>
          </a:prstGeom>
          <a:noFill/>
          <a:ln>
            <a:noFill/>
          </a:ln>
        </p:spPr>
        <p:txBody>
          <a:bodyPr lIns="0" tIns="0" rIns="0" bIns="0"/>
          <a:lstStyle/>
          <a:p>
            <a:pPr algn="l">
              <a:lnSpc>
                <a:spcPct val="108000"/>
              </a:lnSpc>
              <a:buNone/>
            </a:pPr>
            <a:r>
              <a:rPr lang="zh-CN" sz="4800" b="1">
                <a:solidFill>
                  <a:srgbClr val="1E293B"/>
                </a:solidFill>
                <a:latin typeface="Noto Sans SC"/>
                <a:ea typeface="Noto Sans SC"/>
              </a:rPr>
              <a:t>工作安排</a:t>
            </a:r>
            <a:endParaRPr lang="zh-CN"/>
          </a:p>
        </p:txBody>
      </p:sp>
      <p:sp>
        <p:nvSpPr>
          <p:cNvPr id="2125931" name="SimpleText "/>
          <p:cNvSpPr>
            <a:spLocks noGrp="true"/>
          </p:cNvSpPr>
          <p:nvPr>
            <p:ph type="body"/>
          </p:nvPr>
        </p:nvSpPr>
        <p:spPr>
          <a:xfrm>
            <a:off x="2032000" y="3683000"/>
            <a:ext cx="10617200" cy="457200"/>
          </a:xfrm>
          <a:prstGeom prst="rect">
            <a:avLst/>
          </a:prstGeom>
          <a:noFill/>
          <a:ln>
            <a:noFill/>
          </a:ln>
        </p:spPr>
        <p:txBody>
          <a:bodyPr lIns="0" tIns="0" rIns="0" bIns="0"/>
          <a:lstStyle/>
          <a:p>
            <a:pPr algn="l">
              <a:lnSpc>
                <a:spcPct val="125000"/>
              </a:lnSpc>
              <a:buNone/>
            </a:pPr>
            <a:r>
              <a:rPr lang="zh-CN" sz="2400">
                <a:solidFill>
                  <a:srgbClr val="64748B"/>
                </a:solidFill>
                <a:latin typeface="Noto Sans SC"/>
                <a:ea typeface="Noto Sans SC"/>
              </a:rPr>
              <a:t>截止时间与材料报送要求</a:t>
            </a:r>
            <a:endParaRPr lang="zh-C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121"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122"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123"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932"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124"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125"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126" name="Shape "/>
          <p:cNvSpPr>
            <a:spLocks noGrp="true"/>
          </p:cNvSpPr>
          <p:nvPr/>
        </p:nvSpPr>
        <p:spPr>
          <a:xfrm>
            <a:off x="508000" y="1524000"/>
            <a:ext cx="7620000" cy="7112000"/>
          </a:xfrm>
          <a:prstGeom prst="roundRect">
            <a:avLst>
              <a:gd name="adj" fmla="val 1428"/>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3104127" name="Shape "/>
          <p:cNvSpPr>
            <a:spLocks noGrp="true"/>
          </p:cNvSpPr>
          <p:nvPr/>
        </p:nvSpPr>
        <p:spPr>
          <a:xfrm>
            <a:off x="990600" y="1930400"/>
            <a:ext cx="508000" cy="508000"/>
          </a:xfrm>
          <a:prstGeom prst="roundRect">
            <a:avLst>
              <a:gd name="adj" fmla="val 50000"/>
            </a:avLst>
          </a:prstGeom>
          <a:solidFill>
            <a:srgbClr val="E65100"/>
          </a:solidFill>
          <a:ln>
            <a:noFill/>
          </a:ln>
        </p:spPr>
        <p:txBody>
          <a:bodyPr wrap="square" lIns="0" tIns="0" rIns="0" bIns="0" rtlCol="0" anchor="ctr"/>
          <a:lstStyle/>
          <a:p>
            <a:pPr algn="ctr">
              <a:lnSpc>
                <a:spcPct val="167000"/>
              </a:lnSpc>
              <a:buNone/>
            </a:pPr>
            <a:r>
              <a:rPr lang="zh-CN" sz="2000" b="1">
                <a:solidFill>
                  <a:srgbClr val="FFFFFF"/>
                </a:solidFill>
                <a:latin typeface="Noto Sans SC"/>
                <a:ea typeface="Noto Sans SC"/>
              </a:rPr>
              <a:t>1</a:t>
            </a:r>
            <a:endParaRPr lang="zh-CN"/>
          </a:p>
        </p:txBody>
      </p:sp>
      <p:sp>
        <p:nvSpPr>
          <p:cNvPr id="2125933" name="SimpleText "/>
          <p:cNvSpPr>
            <a:spLocks noGrp="true"/>
          </p:cNvSpPr>
          <p:nvPr>
            <p:ph type="body"/>
          </p:nvPr>
        </p:nvSpPr>
        <p:spPr>
          <a:xfrm>
            <a:off x="1651000" y="1981200"/>
            <a:ext cx="6604000" cy="4064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关键时间节点</a:t>
            </a:r>
            <a:endParaRPr lang="zh-CN"/>
          </a:p>
        </p:txBody>
      </p:sp>
      <p:sp>
        <p:nvSpPr>
          <p:cNvPr id="2125934" name="SimpleText "/>
          <p:cNvSpPr>
            <a:spLocks noGrp="true"/>
          </p:cNvSpPr>
          <p:nvPr>
            <p:ph type="body"/>
          </p:nvPr>
        </p:nvSpPr>
        <p:spPr>
          <a:xfrm>
            <a:off x="990600" y="2844800"/>
            <a:ext cx="5118100" cy="762000"/>
          </a:xfrm>
          <a:prstGeom prst="rect">
            <a:avLst/>
          </a:prstGeom>
          <a:noFill/>
          <a:ln>
            <a:noFill/>
          </a:ln>
        </p:spPr>
        <p:txBody>
          <a:bodyPr lIns="0" tIns="0" rIns="0" bIns="0"/>
          <a:lstStyle/>
          <a:p>
            <a:pPr algn="l">
              <a:lnSpc>
                <a:spcPct val="108000"/>
              </a:lnSpc>
              <a:buNone/>
            </a:pPr>
            <a:r>
              <a:rPr lang="zh-CN" sz="4800" b="1">
                <a:solidFill>
                  <a:srgbClr val="E65100"/>
                </a:solidFill>
                <a:latin typeface="Noto Sans SC"/>
                <a:ea typeface="Noto Sans SC"/>
              </a:rPr>
              <a:t>2026年9月14日</a:t>
            </a:r>
            <a:endParaRPr lang="zh-CN"/>
          </a:p>
        </p:txBody>
      </p:sp>
      <p:sp>
        <p:nvSpPr>
          <p:cNvPr id="3104128" name="Shape "/>
          <p:cNvSpPr>
            <a:spLocks noGrp="true"/>
          </p:cNvSpPr>
          <p:nvPr/>
        </p:nvSpPr>
        <p:spPr>
          <a:xfrm>
            <a:off x="990600" y="3708400"/>
            <a:ext cx="1524000" cy="406400"/>
          </a:xfrm>
          <a:prstGeom prst="roundRect">
            <a:avLst>
              <a:gd name="adj" fmla="val 12500"/>
            </a:avLst>
          </a:prstGeom>
          <a:solidFill>
            <a:srgbClr val="FFF7ED"/>
          </a:solidFill>
          <a:ln>
            <a:noFill/>
          </a:ln>
        </p:spPr>
        <p:txBody>
          <a:bodyPr wrap="square" lIns="0" tIns="0" rIns="0" bIns="0" rtlCol="0" anchor="ctr"/>
          <a:lstStyle/>
          <a:p>
            <a:pPr algn="ctr">
              <a:lnSpc>
                <a:spcPct val="167000"/>
              </a:lnSpc>
              <a:buNone/>
            </a:pPr>
            <a:r>
              <a:rPr lang="zh-CN" sz="1600" b="1">
                <a:solidFill>
                  <a:srgbClr val="E65100"/>
                </a:solidFill>
                <a:latin typeface="Noto Sans SC"/>
                <a:ea typeface="Noto Sans SC"/>
              </a:rPr>
              <a:t>逾期不再受理</a:t>
            </a:r>
            <a:endParaRPr lang="zh-CN"/>
          </a:p>
        </p:txBody>
      </p:sp>
      <p:sp>
        <p:nvSpPr>
          <p:cNvPr id="2125935" name="SimpleText "/>
          <p:cNvSpPr>
            <a:spLocks noGrp="true"/>
          </p:cNvSpPr>
          <p:nvPr>
            <p:ph type="body"/>
          </p:nvPr>
        </p:nvSpPr>
        <p:spPr>
          <a:xfrm>
            <a:off x="990600" y="4521200"/>
            <a:ext cx="6807200" cy="15240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各市负责民营企业职称评审管理工作的单位或部门，以及具备举荐资格的企业，必须在此日期前将属地内符合条件的申报人员资料统一报送至山西省民营企业工程系列高级工程师评审委员会。</a:t>
            </a:r>
            <a:endParaRPr lang="zh-CN"/>
          </a:p>
        </p:txBody>
      </p:sp>
      <p:sp>
        <p:nvSpPr>
          <p:cNvPr id="3104129" name="Shape "/>
          <p:cNvSpPr>
            <a:spLocks noGrp="true"/>
          </p:cNvSpPr>
          <p:nvPr/>
        </p:nvSpPr>
        <p:spPr>
          <a:xfrm>
            <a:off x="990600" y="7315200"/>
            <a:ext cx="6807200" cy="12700"/>
          </a:xfrm>
          <a:prstGeom prst="rect">
            <a:avLst/>
          </a:prstGeom>
          <a:solidFill>
            <a:srgbClr val="F1F5F9"/>
          </a:solidFill>
          <a:ln>
            <a:noFill/>
          </a:ln>
        </p:spPr>
        <p:txBody>
          <a:bodyPr/>
          <a:lstStyle/>
          <a:p>
            <a:endParaRPr lang="zh-CN"/>
          </a:p>
        </p:txBody>
      </p:sp>
      <p:sp>
        <p:nvSpPr>
          <p:cNvPr id="3104131" name="Shape "/>
          <p:cNvSpPr>
            <a:spLocks noGrp="true"/>
          </p:cNvSpPr>
          <p:nvPr/>
        </p:nvSpPr>
        <p:spPr>
          <a:xfrm>
            <a:off x="8432800" y="1524000"/>
            <a:ext cx="7315200" cy="7112000"/>
          </a:xfrm>
          <a:prstGeom prst="roundRect">
            <a:avLst>
              <a:gd name="adj" fmla="val 1428"/>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3104132" name="Shape "/>
          <p:cNvSpPr>
            <a:spLocks noGrp="true"/>
          </p:cNvSpPr>
          <p:nvPr/>
        </p:nvSpPr>
        <p:spPr>
          <a:xfrm>
            <a:off x="8915400" y="1930400"/>
            <a:ext cx="508000" cy="508000"/>
          </a:xfrm>
          <a:prstGeom prst="roundRect">
            <a:avLst>
              <a:gd name="adj" fmla="val 50000"/>
            </a:avLst>
          </a:prstGeom>
          <a:solidFill>
            <a:srgbClr val="00796B"/>
          </a:solidFill>
          <a:ln>
            <a:noFill/>
          </a:ln>
        </p:spPr>
        <p:txBody>
          <a:bodyPr wrap="square" lIns="0" tIns="0" rIns="0" bIns="0" rtlCol="0" anchor="ctr"/>
          <a:lstStyle/>
          <a:p>
            <a:pPr algn="ctr">
              <a:lnSpc>
                <a:spcPct val="167000"/>
              </a:lnSpc>
              <a:buNone/>
            </a:pPr>
            <a:r>
              <a:rPr lang="zh-CN" sz="2000" b="1">
                <a:solidFill>
                  <a:srgbClr val="FFFFFF"/>
                </a:solidFill>
                <a:latin typeface="Noto Sans SC"/>
                <a:ea typeface="Noto Sans SC"/>
              </a:rPr>
              <a:t>2</a:t>
            </a:r>
            <a:endParaRPr lang="zh-CN"/>
          </a:p>
        </p:txBody>
      </p:sp>
      <p:sp>
        <p:nvSpPr>
          <p:cNvPr id="2125937" name="SimpleText "/>
          <p:cNvSpPr>
            <a:spLocks noGrp="true"/>
          </p:cNvSpPr>
          <p:nvPr>
            <p:ph type="body"/>
          </p:nvPr>
        </p:nvSpPr>
        <p:spPr>
          <a:xfrm>
            <a:off x="9575800" y="1981200"/>
            <a:ext cx="6299200" cy="4064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材料准备与报送</a:t>
            </a:r>
            <a:endParaRPr lang="zh-CN"/>
          </a:p>
        </p:txBody>
      </p:sp>
      <p:sp>
        <p:nvSpPr>
          <p:cNvPr id="2125938" name="SimpleText "/>
          <p:cNvSpPr>
            <a:spLocks noGrp="true"/>
          </p:cNvSpPr>
          <p:nvPr>
            <p:ph type="body"/>
          </p:nvPr>
        </p:nvSpPr>
        <p:spPr>
          <a:xfrm>
            <a:off x="8915400" y="2844800"/>
            <a:ext cx="6502400" cy="12192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申报人需尽早登录山西省民营经济发展局门户网站下载最新版申报表，严格按照填表说明准备材料，确保信息的准确性和完整性。</a:t>
            </a:r>
            <a:endParaRPr lang="zh-CN"/>
          </a:p>
        </p:txBody>
      </p:sp>
      <p:sp>
        <p:nvSpPr>
          <p:cNvPr id="3104133" name="Shape "/>
          <p:cNvSpPr>
            <a:spLocks noGrp="true"/>
          </p:cNvSpPr>
          <p:nvPr/>
        </p:nvSpPr>
        <p:spPr>
          <a:xfrm>
            <a:off x="8915400" y="4267200"/>
            <a:ext cx="6502400" cy="2032000"/>
          </a:xfrm>
          <a:prstGeom prst="roundRect">
            <a:avLst>
              <a:gd name="adj" fmla="val 5000"/>
            </a:avLst>
          </a:prstGeom>
          <a:solidFill>
            <a:srgbClr val="F0FDFA"/>
          </a:solidFill>
          <a:ln w="12700">
            <a:solidFill>
              <a:srgbClr val="B2DFDB"/>
            </a:solidFill>
            <a:prstDash val="solid"/>
            <a:round/>
          </a:ln>
        </p:spPr>
        <p:txBody>
          <a:bodyPr/>
          <a:lstStyle/>
          <a:p>
            <a:endParaRPr lang="zh-CN"/>
          </a:p>
        </p:txBody>
      </p:sp>
      <p:sp>
        <p:nvSpPr>
          <p:cNvPr id="2125939" name="SimpleText "/>
          <p:cNvSpPr>
            <a:spLocks noGrp="true"/>
          </p:cNvSpPr>
          <p:nvPr>
            <p:ph type="body"/>
          </p:nvPr>
        </p:nvSpPr>
        <p:spPr>
          <a:xfrm>
            <a:off x="9232900" y="4584700"/>
            <a:ext cx="1536700" cy="304800"/>
          </a:xfrm>
          <a:prstGeom prst="rect">
            <a:avLst/>
          </a:prstGeom>
          <a:noFill/>
          <a:ln>
            <a:noFill/>
          </a:ln>
        </p:spPr>
        <p:txBody>
          <a:bodyPr lIns="0" tIns="0" rIns="0" bIns="0"/>
          <a:lstStyle/>
          <a:p>
            <a:pPr algn="l">
              <a:lnSpc>
                <a:spcPct val="125000"/>
              </a:lnSpc>
              <a:buNone/>
            </a:pPr>
            <a:r>
              <a:rPr lang="zh-CN" sz="1600" b="1">
                <a:solidFill>
                  <a:srgbClr val="00796B"/>
                </a:solidFill>
                <a:latin typeface="Noto Sans SC"/>
                <a:ea typeface="Noto Sans SC"/>
              </a:rPr>
              <a:t>官方下载路径</a:t>
            </a:r>
            <a:endParaRPr lang="zh-CN"/>
          </a:p>
        </p:txBody>
      </p:sp>
      <p:sp>
        <p:nvSpPr>
          <p:cNvPr id="2125940" name="SimpleText "/>
          <p:cNvSpPr>
            <a:spLocks noGrp="true"/>
          </p:cNvSpPr>
          <p:nvPr>
            <p:ph type="body"/>
          </p:nvPr>
        </p:nvSpPr>
        <p:spPr>
          <a:xfrm>
            <a:off x="9232900" y="5092700"/>
            <a:ext cx="5486400" cy="342900"/>
          </a:xfrm>
          <a:prstGeom prst="rect">
            <a:avLst/>
          </a:prstGeom>
          <a:noFill/>
          <a:ln>
            <a:noFill/>
          </a:ln>
        </p:spPr>
        <p:txBody>
          <a:bodyPr lIns="0" tIns="0" rIns="0" bIns="0"/>
          <a:lstStyle/>
          <a:p>
            <a:pPr algn="l">
              <a:lnSpc>
                <a:spcPct val="125000"/>
              </a:lnSpc>
              <a:buNone/>
            </a:pPr>
            <a:r>
              <a:rPr lang="zh-CN" sz="1800">
                <a:solidFill>
                  <a:srgbClr val="1E293B"/>
                </a:solidFill>
                <a:latin typeface="Noto Sans SC"/>
                <a:ea typeface="Noto Sans SC"/>
              </a:rPr>
              <a:t>访问官网首页 → 进入“通知公告”栏查找相关文件</a:t>
            </a:r>
            <a:endParaRPr lang="zh-CN"/>
          </a:p>
        </p:txBody>
      </p:sp>
      <p:sp>
        <p:nvSpPr>
          <p:cNvPr id="3104134" name="Shape "/>
          <p:cNvSpPr>
            <a:spLocks noGrp="true"/>
          </p:cNvSpPr>
          <p:nvPr/>
        </p:nvSpPr>
        <p:spPr>
          <a:xfrm>
            <a:off x="9232900" y="5600700"/>
            <a:ext cx="5892800" cy="406400"/>
          </a:xfrm>
          <a:prstGeom prst="roundRect">
            <a:avLst>
              <a:gd name="adj" fmla="val 12500"/>
            </a:avLst>
          </a:prstGeom>
          <a:solidFill>
            <a:srgbClr val="FFFFFF"/>
          </a:solidFill>
          <a:ln>
            <a:noFill/>
          </a:ln>
        </p:spPr>
        <p:txBody>
          <a:bodyPr/>
          <a:lstStyle/>
          <a:p>
            <a:endParaRPr lang="zh-CN"/>
          </a:p>
        </p:txBody>
      </p:sp>
      <p:sp>
        <p:nvSpPr>
          <p:cNvPr id="2125941" name="SimpleText "/>
          <p:cNvSpPr>
            <a:spLocks noGrp="true"/>
          </p:cNvSpPr>
          <p:nvPr>
            <p:ph type="body"/>
          </p:nvPr>
        </p:nvSpPr>
        <p:spPr>
          <a:xfrm>
            <a:off x="9436100" y="5651500"/>
            <a:ext cx="4584700" cy="304800"/>
          </a:xfrm>
          <a:prstGeom prst="rect">
            <a:avLst/>
          </a:prstGeom>
          <a:noFill/>
          <a:ln>
            <a:noFill/>
          </a:ln>
        </p:spPr>
        <p:txBody>
          <a:bodyPr lIns="0" tIns="0" rIns="0" bIns="0"/>
          <a:lstStyle/>
          <a:p>
            <a:pPr algn="l">
              <a:lnSpc>
                <a:spcPct val="125000"/>
              </a:lnSpc>
              <a:buNone/>
            </a:pPr>
            <a:r>
              <a:rPr lang="zh-CN" sz="1600">
                <a:solidFill>
                  <a:srgbClr val="00796B"/>
                </a:solidFill>
                <a:latin typeface="微软雅黑"/>
                <a:ea typeface="微软雅黑"/>
              </a:rPr>
              <a:t>https://myj.shanxi.gov.cn</a:t>
            </a:r>
            <a:endParaRPr lang="zh-CN"/>
          </a:p>
        </p:txBody>
      </p:sp>
      <p:sp>
        <p:nvSpPr>
          <p:cNvPr id="3104135" name="Shape "/>
          <p:cNvSpPr>
            <a:spLocks noGrp="true"/>
          </p:cNvSpPr>
          <p:nvPr/>
        </p:nvSpPr>
        <p:spPr>
          <a:xfrm>
            <a:off x="8915400" y="7315200"/>
            <a:ext cx="6502400" cy="12700"/>
          </a:xfrm>
          <a:prstGeom prst="rect">
            <a:avLst/>
          </a:prstGeom>
          <a:solidFill>
            <a:srgbClr val="F1F5F9"/>
          </a:solidFill>
          <a:ln>
            <a:noFill/>
          </a:ln>
        </p:spPr>
        <p:txBody>
          <a:bodyPr/>
          <a:lstStyle/>
          <a:p>
            <a:endParaRPr lang="zh-CN"/>
          </a:p>
        </p:txBody>
      </p:sp>
      <p:sp>
        <p:nvSpPr>
          <p:cNvPr id="3104136" name="Shape "/>
          <p:cNvSpPr>
            <a:spLocks noGrp="true"/>
          </p:cNvSpPr>
          <p:nvPr/>
        </p:nvSpPr>
        <p:spPr>
          <a:xfrm>
            <a:off x="8915400" y="7721600"/>
            <a:ext cx="101600" cy="101600"/>
          </a:xfrm>
          <a:prstGeom prst="roundRect">
            <a:avLst>
              <a:gd name="adj" fmla="val 50000"/>
            </a:avLst>
          </a:prstGeom>
          <a:solidFill>
            <a:srgbClr val="00796B"/>
          </a:solidFill>
          <a:ln>
            <a:noFill/>
          </a:ln>
        </p:spPr>
        <p:txBody>
          <a:bodyPr/>
          <a:lstStyle/>
          <a:p>
            <a:endParaRPr lang="zh-CN"/>
          </a:p>
        </p:txBody>
      </p:sp>
      <p:sp>
        <p:nvSpPr>
          <p:cNvPr id="2125942" name="SimpleText "/>
          <p:cNvSpPr>
            <a:spLocks noGrp="true"/>
          </p:cNvSpPr>
          <p:nvPr>
            <p:ph type="body"/>
          </p:nvPr>
        </p:nvSpPr>
        <p:spPr>
          <a:xfrm>
            <a:off x="9118600" y="7620000"/>
            <a:ext cx="6604000" cy="304800"/>
          </a:xfrm>
          <a:prstGeom prst="rect">
            <a:avLst/>
          </a:prstGeom>
          <a:noFill/>
          <a:ln>
            <a:noFill/>
          </a:ln>
        </p:spPr>
        <p:txBody>
          <a:bodyPr lIns="0" tIns="0" rIns="0" bIns="0"/>
          <a:lstStyle/>
          <a:p>
            <a:pPr algn="l">
              <a:lnSpc>
                <a:spcPct val="125000"/>
              </a:lnSpc>
              <a:buNone/>
            </a:pPr>
            <a:r>
              <a:rPr lang="zh-CN" sz="1600">
                <a:solidFill>
                  <a:srgbClr val="94A3B8"/>
                </a:solidFill>
                <a:latin typeface="Noto Sans SC"/>
                <a:ea typeface="Noto Sans SC"/>
              </a:rPr>
              <a:t>务必预留充足时间进行审核与盖章，保证顺利完成报送流程</a:t>
            </a:r>
            <a:endParaRPr lang="zh-CN"/>
          </a:p>
        </p:txBody>
      </p:sp>
      <p:sp>
        <p:nvSpPr>
          <p:cNvPr id="244482" name="BorderLine_left"/>
          <p:cNvSpPr>
            <a:spLocks noGrp="true"/>
          </p:cNvSpPr>
          <p:nvPr/>
        </p:nvSpPr>
        <p:spPr>
          <a:xfrm>
            <a:off x="508000" y="1524000"/>
            <a:ext cx="57150" cy="7112000"/>
          </a:xfrm>
          <a:custGeom>
            <a:avLst/>
            <a:gdLst/>
            <a:ahLst/>
            <a:cxnLst/>
            <a:pathLst>
              <a:path w="57150" h="7112000">
                <a:moveTo>
                  <a:pt x="76200" y="0"/>
                </a:moveTo>
                <a:lnTo>
                  <a:pt x="59244" y="1911"/>
                </a:lnTo>
                <a:lnTo>
                  <a:pt x="43139" y="7547"/>
                </a:lnTo>
                <a:lnTo>
                  <a:pt x="28691" y="16625"/>
                </a:lnTo>
                <a:lnTo>
                  <a:pt x="16625" y="28691"/>
                </a:lnTo>
                <a:lnTo>
                  <a:pt x="7547" y="43139"/>
                </a:lnTo>
                <a:lnTo>
                  <a:pt x="1911" y="59244"/>
                </a:lnTo>
                <a:lnTo>
                  <a:pt x="0" y="76200"/>
                </a:lnTo>
                <a:lnTo>
                  <a:pt x="0" y="7035800"/>
                </a:lnTo>
                <a:lnTo>
                  <a:pt x="1911" y="7052756"/>
                </a:lnTo>
                <a:lnTo>
                  <a:pt x="7547" y="7068861"/>
                </a:lnTo>
                <a:lnTo>
                  <a:pt x="16625" y="7083309"/>
                </a:lnTo>
                <a:lnTo>
                  <a:pt x="28691" y="7095375"/>
                </a:lnTo>
                <a:lnTo>
                  <a:pt x="43139" y="7104453"/>
                </a:lnTo>
                <a:lnTo>
                  <a:pt x="59244" y="7110089"/>
                </a:lnTo>
                <a:lnTo>
                  <a:pt x="76200" y="7112000"/>
                </a:lnTo>
                <a:lnTo>
                  <a:pt x="67722" y="7110089"/>
                </a:lnTo>
                <a:lnTo>
                  <a:pt x="59670" y="7104453"/>
                </a:lnTo>
                <a:lnTo>
                  <a:pt x="52446" y="7095375"/>
                </a:lnTo>
                <a:lnTo>
                  <a:pt x="46413" y="7083309"/>
                </a:lnTo>
                <a:lnTo>
                  <a:pt x="41874" y="7068861"/>
                </a:lnTo>
                <a:lnTo>
                  <a:pt x="39056" y="7052756"/>
                </a:lnTo>
                <a:lnTo>
                  <a:pt x="38100" y="7035800"/>
                </a:lnTo>
                <a:lnTo>
                  <a:pt x="38100" y="76200"/>
                </a:lnTo>
                <a:lnTo>
                  <a:pt x="39056" y="59244"/>
                </a:lnTo>
                <a:lnTo>
                  <a:pt x="41874" y="43139"/>
                </a:lnTo>
                <a:lnTo>
                  <a:pt x="46413" y="28691"/>
                </a:lnTo>
                <a:lnTo>
                  <a:pt x="52446" y="16625"/>
                </a:lnTo>
                <a:lnTo>
                  <a:pt x="59670" y="7547"/>
                </a:lnTo>
                <a:lnTo>
                  <a:pt x="67722" y="1911"/>
                </a:lnTo>
                <a:lnTo>
                  <a:pt x="76200" y="0"/>
                </a:lnTo>
                <a:close/>
              </a:path>
            </a:pathLst>
          </a:custGeom>
          <a:solidFill>
            <a:srgbClr val="E65100"/>
          </a:solidFill>
          <a:ln>
            <a:noFill/>
          </a:ln>
        </p:spPr>
        <p:txBody>
          <a:bodyPr/>
          <a:lstStyle/>
          <a:p>
            <a:endParaRPr lang="zh-CN"/>
          </a:p>
        </p:txBody>
      </p:sp>
      <p:sp>
        <p:nvSpPr>
          <p:cNvPr id="244483" name="BorderLine_left"/>
          <p:cNvSpPr>
            <a:spLocks noGrp="true"/>
          </p:cNvSpPr>
          <p:nvPr/>
        </p:nvSpPr>
        <p:spPr>
          <a:xfrm>
            <a:off x="8432800" y="1524000"/>
            <a:ext cx="57150" cy="7112000"/>
          </a:xfrm>
          <a:custGeom>
            <a:avLst/>
            <a:gdLst/>
            <a:ahLst/>
            <a:cxnLst/>
            <a:pathLst>
              <a:path w="57150" h="7112000">
                <a:moveTo>
                  <a:pt x="76200" y="0"/>
                </a:moveTo>
                <a:lnTo>
                  <a:pt x="59244" y="1911"/>
                </a:lnTo>
                <a:lnTo>
                  <a:pt x="43139" y="7547"/>
                </a:lnTo>
                <a:lnTo>
                  <a:pt x="28691" y="16625"/>
                </a:lnTo>
                <a:lnTo>
                  <a:pt x="16625" y="28691"/>
                </a:lnTo>
                <a:lnTo>
                  <a:pt x="7547" y="43139"/>
                </a:lnTo>
                <a:lnTo>
                  <a:pt x="1911" y="59244"/>
                </a:lnTo>
                <a:lnTo>
                  <a:pt x="0" y="76200"/>
                </a:lnTo>
                <a:lnTo>
                  <a:pt x="0" y="7035800"/>
                </a:lnTo>
                <a:lnTo>
                  <a:pt x="1911" y="7052756"/>
                </a:lnTo>
                <a:lnTo>
                  <a:pt x="7547" y="7068861"/>
                </a:lnTo>
                <a:lnTo>
                  <a:pt x="16625" y="7083309"/>
                </a:lnTo>
                <a:lnTo>
                  <a:pt x="28691" y="7095375"/>
                </a:lnTo>
                <a:lnTo>
                  <a:pt x="43139" y="7104453"/>
                </a:lnTo>
                <a:lnTo>
                  <a:pt x="59244" y="7110089"/>
                </a:lnTo>
                <a:lnTo>
                  <a:pt x="76200" y="7112000"/>
                </a:lnTo>
                <a:lnTo>
                  <a:pt x="67722" y="7110089"/>
                </a:lnTo>
                <a:lnTo>
                  <a:pt x="59670" y="7104453"/>
                </a:lnTo>
                <a:lnTo>
                  <a:pt x="52446" y="7095375"/>
                </a:lnTo>
                <a:lnTo>
                  <a:pt x="46413" y="7083309"/>
                </a:lnTo>
                <a:lnTo>
                  <a:pt x="41874" y="7068861"/>
                </a:lnTo>
                <a:lnTo>
                  <a:pt x="39056" y="7052756"/>
                </a:lnTo>
                <a:lnTo>
                  <a:pt x="38100" y="7035800"/>
                </a:lnTo>
                <a:lnTo>
                  <a:pt x="38100" y="76200"/>
                </a:lnTo>
                <a:lnTo>
                  <a:pt x="39056" y="59244"/>
                </a:lnTo>
                <a:lnTo>
                  <a:pt x="41874" y="43139"/>
                </a:lnTo>
                <a:lnTo>
                  <a:pt x="46413" y="28691"/>
                </a:lnTo>
                <a:lnTo>
                  <a:pt x="52446" y="16625"/>
                </a:lnTo>
                <a:lnTo>
                  <a:pt x="59670" y="7547"/>
                </a:lnTo>
                <a:lnTo>
                  <a:pt x="67722" y="1911"/>
                </a:lnTo>
                <a:lnTo>
                  <a:pt x="76200" y="0"/>
                </a:lnTo>
                <a:close/>
              </a:path>
            </a:pathLst>
          </a:custGeom>
          <a:solidFill>
            <a:srgbClr val="00796B"/>
          </a:solidFill>
          <a:ln>
            <a:noFill/>
          </a:ln>
        </p:spPr>
        <p:txBody>
          <a:bodyPr/>
          <a:lstStyle/>
          <a:p>
            <a:endParaRPr lang="zh-CN"/>
          </a:p>
        </p:txBody>
      </p:sp>
      <p:sp>
        <p:nvSpPr>
          <p:cNvPr id="3104137"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943"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截止时间与材料报送</a:t>
            </a:r>
            <a:endParaRPr lang="zh-CN"/>
          </a:p>
        </p:txBody>
      </p:sp>
      <p:sp>
        <p:nvSpPr>
          <p:cNvPr id="3104138"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944"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4139"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4140"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4141"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945"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4142"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4143"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4144" name="Shape "/>
          <p:cNvSpPr>
            <a:spLocks noGrp="true"/>
          </p:cNvSpPr>
          <p:nvPr/>
        </p:nvSpPr>
        <p:spPr>
          <a:xfrm>
            <a:off x="2794000" y="1778000"/>
            <a:ext cx="10668000" cy="5334000"/>
          </a:xfrm>
          <a:prstGeom prst="roundRect">
            <a:avLst>
              <a:gd name="adj" fmla="val 1904"/>
            </a:avLst>
          </a:prstGeom>
          <a:solidFill>
            <a:srgbClr val="FFFFFF"/>
          </a:solidFill>
          <a:ln>
            <a:noFill/>
          </a:ln>
          <a:effectLst>
            <a:outerShdw blurRad="304800" dist="76200" dir="5400000" algn="ctr">
              <a:srgbClr val="000000">
                <a:alpha val="6000"/>
              </a:srgbClr>
            </a:outerShdw>
          </a:effectLst>
        </p:spPr>
        <p:txBody>
          <a:bodyPr/>
          <a:lstStyle/>
          <a:p>
            <a:endParaRPr lang="zh-CN"/>
          </a:p>
        </p:txBody>
      </p:sp>
      <p:sp>
        <p:nvSpPr>
          <p:cNvPr id="3104145" name="Shape "/>
          <p:cNvSpPr>
            <a:spLocks noGrp="true"/>
          </p:cNvSpPr>
          <p:nvPr/>
        </p:nvSpPr>
        <p:spPr>
          <a:xfrm>
            <a:off x="3556000" y="1778000"/>
            <a:ext cx="9144000" cy="12700"/>
          </a:xfrm>
          <a:prstGeom prst="rect">
            <a:avLst/>
          </a:prstGeom>
          <a:solidFill>
            <a:srgbClr val="00796B">
              <a:alpha val="20000"/>
            </a:srgbClr>
          </a:solidFill>
          <a:ln>
            <a:noFill/>
          </a:ln>
        </p:spPr>
        <p:txBody>
          <a:bodyPr/>
          <a:lstStyle/>
          <a:p>
            <a:endParaRPr lang="zh-CN"/>
          </a:p>
        </p:txBody>
      </p:sp>
      <p:sp>
        <p:nvSpPr>
          <p:cNvPr id="2125946" name="SimpleText "/>
          <p:cNvSpPr>
            <a:spLocks noGrp="true"/>
          </p:cNvSpPr>
          <p:nvPr>
            <p:ph type="body"/>
          </p:nvPr>
        </p:nvSpPr>
        <p:spPr>
          <a:xfrm>
            <a:off x="5621020" y="3162300"/>
            <a:ext cx="5014595" cy="952500"/>
          </a:xfrm>
          <a:prstGeom prst="rect">
            <a:avLst/>
          </a:prstGeom>
          <a:noFill/>
          <a:ln>
            <a:noFill/>
          </a:ln>
        </p:spPr>
        <p:txBody>
          <a:bodyPr lIns="0" tIns="0" rIns="0" bIns="0"/>
          <a:lstStyle/>
          <a:p>
            <a:pPr algn="ctr">
              <a:lnSpc>
                <a:spcPct val="108000"/>
              </a:lnSpc>
              <a:buNone/>
            </a:pPr>
            <a:r>
              <a:rPr lang="zh-CN" sz="6000" b="1">
                <a:solidFill>
                  <a:srgbClr val="1E293B"/>
                </a:solidFill>
                <a:latin typeface="Noto Sans SC"/>
                <a:ea typeface="Noto Sans SC"/>
              </a:rPr>
              <a:t>预祝申报成功</a:t>
            </a:r>
            <a:endParaRPr lang="zh-CN"/>
          </a:p>
        </p:txBody>
      </p:sp>
      <p:sp>
        <p:nvSpPr>
          <p:cNvPr id="2125947" name="SimpleText "/>
          <p:cNvSpPr>
            <a:spLocks noGrp="true"/>
          </p:cNvSpPr>
          <p:nvPr>
            <p:ph type="body"/>
          </p:nvPr>
        </p:nvSpPr>
        <p:spPr>
          <a:xfrm>
            <a:off x="5969000" y="4699000"/>
            <a:ext cx="4318000" cy="330200"/>
          </a:xfrm>
          <a:prstGeom prst="rect">
            <a:avLst/>
          </a:prstGeom>
          <a:noFill/>
          <a:ln>
            <a:noFill/>
          </a:ln>
        </p:spPr>
        <p:txBody>
          <a:bodyPr lIns="0" tIns="0" rIns="0" bIns="0"/>
          <a:lstStyle/>
          <a:p>
            <a:pPr algn="ctr">
              <a:lnSpc>
                <a:spcPct val="108000"/>
              </a:lnSpc>
              <a:buNone/>
            </a:pPr>
            <a:r>
              <a:rPr lang="zh-CN" sz="2000">
                <a:solidFill>
                  <a:srgbClr val="64748B"/>
                </a:solidFill>
                <a:latin typeface="Noto Sans SC"/>
                <a:ea typeface="Noto Sans SC"/>
              </a:rPr>
              <a:t>准确把握政策要点，精心准备申报材料</a:t>
            </a:r>
            <a:endParaRPr lang="zh-CN"/>
          </a:p>
        </p:txBody>
      </p:sp>
      <p:sp>
        <p:nvSpPr>
          <p:cNvPr id="3104146" name="Shape "/>
          <p:cNvSpPr>
            <a:spLocks noGrp="true"/>
          </p:cNvSpPr>
          <p:nvPr/>
        </p:nvSpPr>
        <p:spPr>
          <a:xfrm>
            <a:off x="3556000" y="6083300"/>
            <a:ext cx="9144000" cy="12700"/>
          </a:xfrm>
          <a:prstGeom prst="rect">
            <a:avLst/>
          </a:prstGeom>
          <a:solidFill>
            <a:srgbClr val="00796B">
              <a:alpha val="15000"/>
            </a:srgbClr>
          </a:solidFill>
          <a:ln>
            <a:noFill/>
          </a:ln>
        </p:spPr>
        <p:txBody>
          <a:bodyPr/>
          <a:lstStyle/>
          <a:p>
            <a:endParaRPr lang="zh-CN"/>
          </a:p>
        </p:txBody>
      </p:sp>
      <p:sp>
        <p:nvSpPr>
          <p:cNvPr id="3104147" name="Shape "/>
          <p:cNvSpPr>
            <a:spLocks noGrp="true"/>
          </p:cNvSpPr>
          <p:nvPr/>
        </p:nvSpPr>
        <p:spPr>
          <a:xfrm>
            <a:off x="14605000" y="8509000"/>
            <a:ext cx="1358900" cy="355600"/>
          </a:xfrm>
          <a:prstGeom prst="roundRect">
            <a:avLst>
              <a:gd name="adj" fmla="val 50000"/>
            </a:avLst>
          </a:prstGeom>
          <a:solidFill>
            <a:srgbClr val="000000">
              <a:alpha val="30000"/>
            </a:srgbClr>
          </a:solidFill>
          <a:ln>
            <a:noFill/>
          </a:ln>
        </p:spPr>
        <p:txBody>
          <a:bodyPr wrap="square" lIns="0" tIns="0" rIns="0" bIns="0" rtlCol="0" anchor="ctr"/>
          <a:lstStyle/>
          <a:p>
            <a:pPr algn="ctr">
              <a:lnSpc>
                <a:spcPct val="125000"/>
              </a:lnSpc>
              <a:buNone/>
            </a:pPr>
            <a:r>
              <a:rPr lang="zh-CN" sz="1200">
                <a:solidFill>
                  <a:srgbClr val="FFFFFF"/>
                </a:solidFill>
                <a:latin typeface="Noto Sans SC"/>
                <a:ea typeface="Noto Sans SC"/>
              </a:rPr>
              <a:t>内容由 AI 生成</a:t>
            </a:r>
            <a:endParaRPr 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874"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875"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876"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40"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877"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878"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879" name="Shape "/>
          <p:cNvSpPr>
            <a:spLocks noGrp="true"/>
          </p:cNvSpPr>
          <p:nvPr/>
        </p:nvSpPr>
        <p:spPr>
          <a:xfrm>
            <a:off x="7061200" y="762000"/>
            <a:ext cx="101600" cy="508000"/>
          </a:xfrm>
          <a:prstGeom prst="roundRect">
            <a:avLst>
              <a:gd name="adj" fmla="val 50000"/>
            </a:avLst>
          </a:prstGeom>
          <a:solidFill>
            <a:srgbClr val="00796B"/>
          </a:solidFill>
          <a:ln>
            <a:noFill/>
          </a:ln>
        </p:spPr>
        <p:txBody>
          <a:bodyPr/>
          <a:lstStyle/>
          <a:p>
            <a:endParaRPr lang="zh-CN"/>
          </a:p>
        </p:txBody>
      </p:sp>
      <p:sp>
        <p:nvSpPr>
          <p:cNvPr id="2125741" name="SimpleText "/>
          <p:cNvSpPr>
            <a:spLocks noGrp="true"/>
          </p:cNvSpPr>
          <p:nvPr>
            <p:ph type="body"/>
          </p:nvPr>
        </p:nvSpPr>
        <p:spPr>
          <a:xfrm>
            <a:off x="7366000" y="635000"/>
            <a:ext cx="1778000" cy="762000"/>
          </a:xfrm>
          <a:prstGeom prst="rect">
            <a:avLst/>
          </a:prstGeom>
          <a:noFill/>
          <a:ln>
            <a:noFill/>
          </a:ln>
        </p:spPr>
        <p:txBody>
          <a:bodyPr lIns="0" tIns="0" rIns="0" bIns="0"/>
          <a:lstStyle/>
          <a:p>
            <a:pPr algn="l">
              <a:lnSpc>
                <a:spcPct val="125000"/>
              </a:lnSpc>
              <a:buNone/>
            </a:pPr>
            <a:r>
              <a:rPr lang="zh-CN" sz="4000" b="1">
                <a:solidFill>
                  <a:srgbClr val="1E293B"/>
                </a:solidFill>
                <a:latin typeface="Noto Sans SC"/>
                <a:ea typeface="Noto Sans SC"/>
              </a:rPr>
              <a:t>目录</a:t>
            </a:r>
            <a:endParaRPr lang="zh-CN"/>
          </a:p>
        </p:txBody>
      </p:sp>
      <p:sp>
        <p:nvSpPr>
          <p:cNvPr id="3103880" name="Shape "/>
          <p:cNvSpPr>
            <a:spLocks noGrp="true"/>
          </p:cNvSpPr>
          <p:nvPr/>
        </p:nvSpPr>
        <p:spPr>
          <a:xfrm>
            <a:off x="8585200" y="762000"/>
            <a:ext cx="101600" cy="508000"/>
          </a:xfrm>
          <a:prstGeom prst="roundRect">
            <a:avLst>
              <a:gd name="adj" fmla="val 50000"/>
            </a:avLst>
          </a:prstGeom>
          <a:solidFill>
            <a:srgbClr val="00796B"/>
          </a:solidFill>
          <a:ln>
            <a:noFill/>
          </a:ln>
        </p:spPr>
        <p:txBody>
          <a:bodyPr/>
          <a:lstStyle/>
          <a:p>
            <a:endParaRPr lang="zh-CN"/>
          </a:p>
        </p:txBody>
      </p:sp>
      <p:sp>
        <p:nvSpPr>
          <p:cNvPr id="3103881" name="Shape "/>
          <p:cNvSpPr>
            <a:spLocks noGrp="true"/>
          </p:cNvSpPr>
          <p:nvPr/>
        </p:nvSpPr>
        <p:spPr>
          <a:xfrm>
            <a:off x="762000" y="1930400"/>
            <a:ext cx="4470400" cy="2768600"/>
          </a:xfrm>
          <a:prstGeom prst="roundRect">
            <a:avLst>
              <a:gd name="adj" fmla="val 3669"/>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2125742" name="SimpleText "/>
          <p:cNvSpPr>
            <a:spLocks noGrp="true"/>
          </p:cNvSpPr>
          <p:nvPr>
            <p:ph type="body"/>
          </p:nvPr>
        </p:nvSpPr>
        <p:spPr>
          <a:xfrm>
            <a:off x="1168400" y="2597150"/>
            <a:ext cx="4572000" cy="609600"/>
          </a:xfrm>
          <a:prstGeom prst="rect">
            <a:avLst/>
          </a:prstGeom>
          <a:noFill/>
          <a:ln>
            <a:noFill/>
          </a:ln>
        </p:spPr>
        <p:txBody>
          <a:bodyPr lIns="0" tIns="0" rIns="0" bIns="0"/>
          <a:lstStyle/>
          <a:p>
            <a:pPr algn="l">
              <a:lnSpc>
                <a:spcPct val="83000"/>
              </a:lnSpc>
              <a:buNone/>
            </a:pPr>
            <a:r>
              <a:rPr lang="zh-CN" sz="4800" b="1">
                <a:solidFill>
                  <a:srgbClr val="00796B"/>
                </a:solidFill>
                <a:latin typeface="Noto Sans SC"/>
                <a:ea typeface="Noto Sans SC"/>
              </a:rPr>
              <a:t>01</a:t>
            </a:r>
            <a:endParaRPr lang="zh-CN"/>
          </a:p>
        </p:txBody>
      </p:sp>
      <p:sp>
        <p:nvSpPr>
          <p:cNvPr id="2125743" name="SimpleText "/>
          <p:cNvSpPr>
            <a:spLocks noGrp="true"/>
          </p:cNvSpPr>
          <p:nvPr>
            <p:ph type="body"/>
          </p:nvPr>
        </p:nvSpPr>
        <p:spPr>
          <a:xfrm>
            <a:off x="1168400" y="3511550"/>
            <a:ext cx="4343400" cy="571500"/>
          </a:xfrm>
          <a:prstGeom prst="rect">
            <a:avLst/>
          </a:prstGeom>
          <a:noFill/>
          <a:ln>
            <a:noFill/>
          </a:ln>
        </p:spPr>
        <p:txBody>
          <a:bodyPr lIns="0" tIns="0" rIns="0" bIns="0"/>
          <a:lstStyle/>
          <a:p>
            <a:pPr algn="l">
              <a:lnSpc>
                <a:spcPct val="108000"/>
              </a:lnSpc>
              <a:buNone/>
            </a:pPr>
            <a:r>
              <a:rPr lang="zh-CN" sz="3600" b="1">
                <a:solidFill>
                  <a:srgbClr val="1E293B"/>
                </a:solidFill>
                <a:latin typeface="Noto Sans SC"/>
                <a:ea typeface="Noto Sans SC"/>
              </a:rPr>
              <a:t>政策概览</a:t>
            </a:r>
            <a:endParaRPr lang="zh-CN"/>
          </a:p>
        </p:txBody>
      </p:sp>
      <p:sp>
        <p:nvSpPr>
          <p:cNvPr id="3103882" name="Shape "/>
          <p:cNvSpPr>
            <a:spLocks noGrp="true"/>
          </p:cNvSpPr>
          <p:nvPr/>
        </p:nvSpPr>
        <p:spPr>
          <a:xfrm>
            <a:off x="5638800" y="1930400"/>
            <a:ext cx="4470400" cy="2768600"/>
          </a:xfrm>
          <a:prstGeom prst="roundRect">
            <a:avLst>
              <a:gd name="adj" fmla="val 3669"/>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2125744" name="SimpleText "/>
          <p:cNvSpPr>
            <a:spLocks noGrp="true"/>
          </p:cNvSpPr>
          <p:nvPr>
            <p:ph type="body"/>
          </p:nvPr>
        </p:nvSpPr>
        <p:spPr>
          <a:xfrm>
            <a:off x="6045200" y="2597150"/>
            <a:ext cx="4572000" cy="609600"/>
          </a:xfrm>
          <a:prstGeom prst="rect">
            <a:avLst/>
          </a:prstGeom>
          <a:noFill/>
          <a:ln>
            <a:noFill/>
          </a:ln>
        </p:spPr>
        <p:txBody>
          <a:bodyPr lIns="0" tIns="0" rIns="0" bIns="0"/>
          <a:lstStyle/>
          <a:p>
            <a:pPr algn="l">
              <a:lnSpc>
                <a:spcPct val="83000"/>
              </a:lnSpc>
              <a:buNone/>
            </a:pPr>
            <a:r>
              <a:rPr lang="zh-CN" sz="4800" b="1">
                <a:solidFill>
                  <a:srgbClr val="4DB6AC"/>
                </a:solidFill>
                <a:latin typeface="Noto Sans SC"/>
                <a:ea typeface="Noto Sans SC"/>
              </a:rPr>
              <a:t>02</a:t>
            </a:r>
            <a:endParaRPr lang="zh-CN"/>
          </a:p>
        </p:txBody>
      </p:sp>
      <p:sp>
        <p:nvSpPr>
          <p:cNvPr id="2125745" name="SimpleText "/>
          <p:cNvSpPr>
            <a:spLocks noGrp="true"/>
          </p:cNvSpPr>
          <p:nvPr>
            <p:ph type="body"/>
          </p:nvPr>
        </p:nvSpPr>
        <p:spPr>
          <a:xfrm>
            <a:off x="6045200" y="3511550"/>
            <a:ext cx="4343400" cy="571500"/>
          </a:xfrm>
          <a:prstGeom prst="rect">
            <a:avLst/>
          </a:prstGeom>
          <a:noFill/>
          <a:ln>
            <a:noFill/>
          </a:ln>
        </p:spPr>
        <p:txBody>
          <a:bodyPr lIns="0" tIns="0" rIns="0" bIns="0"/>
          <a:lstStyle/>
          <a:p>
            <a:pPr algn="l">
              <a:lnSpc>
                <a:spcPct val="108000"/>
              </a:lnSpc>
              <a:buNone/>
            </a:pPr>
            <a:r>
              <a:rPr lang="zh-CN" sz="3600" b="1">
                <a:solidFill>
                  <a:srgbClr val="1E293B"/>
                </a:solidFill>
                <a:latin typeface="Noto Sans SC"/>
                <a:ea typeface="Noto Sans SC"/>
              </a:rPr>
              <a:t>转换规则</a:t>
            </a:r>
            <a:endParaRPr lang="zh-CN"/>
          </a:p>
        </p:txBody>
      </p:sp>
      <p:sp>
        <p:nvSpPr>
          <p:cNvPr id="3103883" name="Shape "/>
          <p:cNvSpPr>
            <a:spLocks noGrp="true"/>
          </p:cNvSpPr>
          <p:nvPr/>
        </p:nvSpPr>
        <p:spPr>
          <a:xfrm>
            <a:off x="10515600" y="1930400"/>
            <a:ext cx="4470400" cy="2768600"/>
          </a:xfrm>
          <a:prstGeom prst="roundRect">
            <a:avLst>
              <a:gd name="adj" fmla="val 3669"/>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2125746" name="SimpleText "/>
          <p:cNvSpPr>
            <a:spLocks noGrp="true"/>
          </p:cNvSpPr>
          <p:nvPr>
            <p:ph type="body"/>
          </p:nvPr>
        </p:nvSpPr>
        <p:spPr>
          <a:xfrm>
            <a:off x="10922000" y="2597150"/>
            <a:ext cx="4572000" cy="609600"/>
          </a:xfrm>
          <a:prstGeom prst="rect">
            <a:avLst/>
          </a:prstGeom>
          <a:noFill/>
          <a:ln>
            <a:noFill/>
          </a:ln>
        </p:spPr>
        <p:txBody>
          <a:bodyPr lIns="0" tIns="0" rIns="0" bIns="0"/>
          <a:lstStyle/>
          <a:p>
            <a:pPr algn="l">
              <a:lnSpc>
                <a:spcPct val="83000"/>
              </a:lnSpc>
              <a:buNone/>
            </a:pPr>
            <a:r>
              <a:rPr lang="zh-CN" sz="4800" b="1">
                <a:solidFill>
                  <a:srgbClr val="00796B"/>
                </a:solidFill>
                <a:latin typeface="Noto Sans SC"/>
                <a:ea typeface="Noto Sans SC"/>
              </a:rPr>
              <a:t>03</a:t>
            </a:r>
            <a:endParaRPr lang="zh-CN"/>
          </a:p>
        </p:txBody>
      </p:sp>
      <p:sp>
        <p:nvSpPr>
          <p:cNvPr id="2125747" name="SimpleText "/>
          <p:cNvSpPr>
            <a:spLocks noGrp="true"/>
          </p:cNvSpPr>
          <p:nvPr>
            <p:ph type="body"/>
          </p:nvPr>
        </p:nvSpPr>
        <p:spPr>
          <a:xfrm>
            <a:off x="10922000" y="3511550"/>
            <a:ext cx="4343400" cy="571500"/>
          </a:xfrm>
          <a:prstGeom prst="rect">
            <a:avLst/>
          </a:prstGeom>
          <a:noFill/>
          <a:ln>
            <a:noFill/>
          </a:ln>
        </p:spPr>
        <p:txBody>
          <a:bodyPr lIns="0" tIns="0" rIns="0" bIns="0"/>
          <a:lstStyle/>
          <a:p>
            <a:pPr algn="l">
              <a:lnSpc>
                <a:spcPct val="108000"/>
              </a:lnSpc>
              <a:buNone/>
            </a:pPr>
            <a:r>
              <a:rPr lang="zh-CN" sz="3600" b="1">
                <a:solidFill>
                  <a:srgbClr val="1E293B"/>
                </a:solidFill>
                <a:latin typeface="Noto Sans SC"/>
                <a:ea typeface="Noto Sans SC"/>
              </a:rPr>
              <a:t>申报条件</a:t>
            </a:r>
            <a:endParaRPr lang="zh-CN"/>
          </a:p>
        </p:txBody>
      </p:sp>
      <p:sp>
        <p:nvSpPr>
          <p:cNvPr id="3103884" name="Shape "/>
          <p:cNvSpPr>
            <a:spLocks noGrp="true"/>
          </p:cNvSpPr>
          <p:nvPr/>
        </p:nvSpPr>
        <p:spPr>
          <a:xfrm>
            <a:off x="762000" y="5105400"/>
            <a:ext cx="4470400" cy="2768600"/>
          </a:xfrm>
          <a:prstGeom prst="roundRect">
            <a:avLst>
              <a:gd name="adj" fmla="val 3669"/>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2125748" name="SimpleText "/>
          <p:cNvSpPr>
            <a:spLocks noGrp="true"/>
          </p:cNvSpPr>
          <p:nvPr>
            <p:ph type="body"/>
          </p:nvPr>
        </p:nvSpPr>
        <p:spPr>
          <a:xfrm>
            <a:off x="1168400" y="5772150"/>
            <a:ext cx="4572000" cy="609600"/>
          </a:xfrm>
          <a:prstGeom prst="rect">
            <a:avLst/>
          </a:prstGeom>
          <a:noFill/>
          <a:ln>
            <a:noFill/>
          </a:ln>
        </p:spPr>
        <p:txBody>
          <a:bodyPr lIns="0" tIns="0" rIns="0" bIns="0"/>
          <a:lstStyle/>
          <a:p>
            <a:pPr algn="l">
              <a:lnSpc>
                <a:spcPct val="83000"/>
              </a:lnSpc>
              <a:buNone/>
            </a:pPr>
            <a:r>
              <a:rPr lang="zh-CN" sz="4800" b="1">
                <a:solidFill>
                  <a:srgbClr val="E65100"/>
                </a:solidFill>
                <a:latin typeface="Noto Sans SC"/>
                <a:ea typeface="Noto Sans SC"/>
              </a:rPr>
              <a:t>04</a:t>
            </a:r>
            <a:endParaRPr lang="zh-CN"/>
          </a:p>
        </p:txBody>
      </p:sp>
      <p:sp>
        <p:nvSpPr>
          <p:cNvPr id="2125749" name="SimpleText "/>
          <p:cNvSpPr>
            <a:spLocks noGrp="true"/>
          </p:cNvSpPr>
          <p:nvPr>
            <p:ph type="body"/>
          </p:nvPr>
        </p:nvSpPr>
        <p:spPr>
          <a:xfrm>
            <a:off x="1168400" y="6686550"/>
            <a:ext cx="4343400" cy="571500"/>
          </a:xfrm>
          <a:prstGeom prst="rect">
            <a:avLst/>
          </a:prstGeom>
          <a:noFill/>
          <a:ln>
            <a:noFill/>
          </a:ln>
        </p:spPr>
        <p:txBody>
          <a:bodyPr lIns="0" tIns="0" rIns="0" bIns="0"/>
          <a:lstStyle/>
          <a:p>
            <a:pPr algn="l">
              <a:lnSpc>
                <a:spcPct val="108000"/>
              </a:lnSpc>
              <a:buNone/>
            </a:pPr>
            <a:r>
              <a:rPr lang="zh-CN" sz="3600" b="1">
                <a:solidFill>
                  <a:srgbClr val="1E293B"/>
                </a:solidFill>
                <a:latin typeface="Noto Sans SC"/>
                <a:ea typeface="Noto Sans SC"/>
              </a:rPr>
              <a:t>激励政策</a:t>
            </a:r>
            <a:endParaRPr lang="zh-CN"/>
          </a:p>
        </p:txBody>
      </p:sp>
      <p:sp>
        <p:nvSpPr>
          <p:cNvPr id="3103885" name="Shape "/>
          <p:cNvSpPr>
            <a:spLocks noGrp="true"/>
          </p:cNvSpPr>
          <p:nvPr/>
        </p:nvSpPr>
        <p:spPr>
          <a:xfrm>
            <a:off x="5638800" y="5105400"/>
            <a:ext cx="4470400" cy="2768600"/>
          </a:xfrm>
          <a:prstGeom prst="roundRect">
            <a:avLst>
              <a:gd name="adj" fmla="val 3669"/>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2125750" name="SimpleText "/>
          <p:cNvSpPr>
            <a:spLocks noGrp="true"/>
          </p:cNvSpPr>
          <p:nvPr>
            <p:ph type="body"/>
          </p:nvPr>
        </p:nvSpPr>
        <p:spPr>
          <a:xfrm>
            <a:off x="6045200" y="5772150"/>
            <a:ext cx="4572000" cy="609600"/>
          </a:xfrm>
          <a:prstGeom prst="rect">
            <a:avLst/>
          </a:prstGeom>
          <a:noFill/>
          <a:ln>
            <a:noFill/>
          </a:ln>
        </p:spPr>
        <p:txBody>
          <a:bodyPr lIns="0" tIns="0" rIns="0" bIns="0"/>
          <a:lstStyle/>
          <a:p>
            <a:pPr algn="l">
              <a:lnSpc>
                <a:spcPct val="83000"/>
              </a:lnSpc>
              <a:buNone/>
            </a:pPr>
            <a:r>
              <a:rPr lang="zh-CN" sz="4800" b="1">
                <a:solidFill>
                  <a:srgbClr val="00796B"/>
                </a:solidFill>
                <a:latin typeface="Noto Sans SC"/>
                <a:ea typeface="Noto Sans SC"/>
              </a:rPr>
              <a:t>05</a:t>
            </a:r>
            <a:endParaRPr lang="zh-CN"/>
          </a:p>
        </p:txBody>
      </p:sp>
      <p:sp>
        <p:nvSpPr>
          <p:cNvPr id="2125751" name="SimpleText "/>
          <p:cNvSpPr>
            <a:spLocks noGrp="true"/>
          </p:cNvSpPr>
          <p:nvPr>
            <p:ph type="body"/>
          </p:nvPr>
        </p:nvSpPr>
        <p:spPr>
          <a:xfrm>
            <a:off x="6045200" y="6686550"/>
            <a:ext cx="4343400" cy="571500"/>
          </a:xfrm>
          <a:prstGeom prst="rect">
            <a:avLst/>
          </a:prstGeom>
          <a:noFill/>
          <a:ln>
            <a:noFill/>
          </a:ln>
        </p:spPr>
        <p:txBody>
          <a:bodyPr lIns="0" tIns="0" rIns="0" bIns="0"/>
          <a:lstStyle/>
          <a:p>
            <a:pPr algn="l">
              <a:lnSpc>
                <a:spcPct val="108000"/>
              </a:lnSpc>
              <a:buNone/>
            </a:pPr>
            <a:r>
              <a:rPr lang="zh-CN" sz="3600" b="1">
                <a:solidFill>
                  <a:srgbClr val="1E293B"/>
                </a:solidFill>
                <a:latin typeface="Noto Sans SC"/>
                <a:ea typeface="Noto Sans SC"/>
              </a:rPr>
              <a:t>工作安排</a:t>
            </a:r>
            <a:endParaRPr lang="zh-CN"/>
          </a:p>
        </p:txBody>
      </p:sp>
      <p:sp>
        <p:nvSpPr>
          <p:cNvPr id="244462" name="BorderLine_top"/>
          <p:cNvSpPr>
            <a:spLocks noGrp="true"/>
          </p:cNvSpPr>
          <p:nvPr/>
        </p:nvSpPr>
        <p:spPr>
          <a:xfrm>
            <a:off x="762000" y="1930400"/>
            <a:ext cx="4470400" cy="38100"/>
          </a:xfrm>
          <a:custGeom>
            <a:avLst/>
            <a:gdLst/>
            <a:ahLst/>
            <a:cxnLst/>
            <a:pathLst>
              <a:path w="4470400" h="38100">
                <a:moveTo>
                  <a:pt x="0" y="76200"/>
                </a:moveTo>
                <a:lnTo>
                  <a:pt x="1911" y="59244"/>
                </a:lnTo>
                <a:lnTo>
                  <a:pt x="7547" y="43139"/>
                </a:lnTo>
                <a:lnTo>
                  <a:pt x="16625" y="28691"/>
                </a:lnTo>
                <a:lnTo>
                  <a:pt x="28691" y="16625"/>
                </a:lnTo>
                <a:lnTo>
                  <a:pt x="43139" y="7547"/>
                </a:lnTo>
                <a:lnTo>
                  <a:pt x="59244" y="1911"/>
                </a:lnTo>
                <a:lnTo>
                  <a:pt x="76200" y="0"/>
                </a:lnTo>
                <a:lnTo>
                  <a:pt x="4394200" y="0"/>
                </a:lnTo>
                <a:lnTo>
                  <a:pt x="4411156" y="1911"/>
                </a:lnTo>
                <a:lnTo>
                  <a:pt x="4427261" y="7547"/>
                </a:lnTo>
                <a:lnTo>
                  <a:pt x="4441709" y="16625"/>
                </a:lnTo>
                <a:lnTo>
                  <a:pt x="4453775" y="28691"/>
                </a:lnTo>
                <a:lnTo>
                  <a:pt x="4462853" y="43139"/>
                </a:lnTo>
                <a:lnTo>
                  <a:pt x="4468489" y="59244"/>
                </a:lnTo>
                <a:lnTo>
                  <a:pt x="4470400" y="76200"/>
                </a:lnTo>
                <a:lnTo>
                  <a:pt x="4468489" y="67722"/>
                </a:lnTo>
                <a:lnTo>
                  <a:pt x="4462853" y="59670"/>
                </a:lnTo>
                <a:lnTo>
                  <a:pt x="4453775" y="52446"/>
                </a:lnTo>
                <a:lnTo>
                  <a:pt x="4441709" y="46413"/>
                </a:lnTo>
                <a:lnTo>
                  <a:pt x="4427261" y="41874"/>
                </a:lnTo>
                <a:lnTo>
                  <a:pt x="4411156" y="39056"/>
                </a:lnTo>
                <a:lnTo>
                  <a:pt x="43942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00796B"/>
          </a:solidFill>
          <a:ln>
            <a:noFill/>
          </a:ln>
        </p:spPr>
        <p:txBody>
          <a:bodyPr/>
          <a:lstStyle/>
          <a:p>
            <a:endParaRPr lang="zh-CN"/>
          </a:p>
        </p:txBody>
      </p:sp>
      <p:sp>
        <p:nvSpPr>
          <p:cNvPr id="244463" name="BorderLine_top"/>
          <p:cNvSpPr>
            <a:spLocks noGrp="true"/>
          </p:cNvSpPr>
          <p:nvPr/>
        </p:nvSpPr>
        <p:spPr>
          <a:xfrm>
            <a:off x="5638800" y="1930400"/>
            <a:ext cx="4470400" cy="38100"/>
          </a:xfrm>
          <a:custGeom>
            <a:avLst/>
            <a:gdLst/>
            <a:ahLst/>
            <a:cxnLst/>
            <a:pathLst>
              <a:path w="4470400" h="38100">
                <a:moveTo>
                  <a:pt x="0" y="76200"/>
                </a:moveTo>
                <a:lnTo>
                  <a:pt x="1911" y="59244"/>
                </a:lnTo>
                <a:lnTo>
                  <a:pt x="7547" y="43139"/>
                </a:lnTo>
                <a:lnTo>
                  <a:pt x="16625" y="28691"/>
                </a:lnTo>
                <a:lnTo>
                  <a:pt x="28691" y="16625"/>
                </a:lnTo>
                <a:lnTo>
                  <a:pt x="43139" y="7547"/>
                </a:lnTo>
                <a:lnTo>
                  <a:pt x="59244" y="1911"/>
                </a:lnTo>
                <a:lnTo>
                  <a:pt x="76200" y="0"/>
                </a:lnTo>
                <a:lnTo>
                  <a:pt x="4394200" y="0"/>
                </a:lnTo>
                <a:lnTo>
                  <a:pt x="4411156" y="1911"/>
                </a:lnTo>
                <a:lnTo>
                  <a:pt x="4427261" y="7547"/>
                </a:lnTo>
                <a:lnTo>
                  <a:pt x="4441709" y="16625"/>
                </a:lnTo>
                <a:lnTo>
                  <a:pt x="4453775" y="28691"/>
                </a:lnTo>
                <a:lnTo>
                  <a:pt x="4462853" y="43139"/>
                </a:lnTo>
                <a:lnTo>
                  <a:pt x="4468489" y="59244"/>
                </a:lnTo>
                <a:lnTo>
                  <a:pt x="4470400" y="76200"/>
                </a:lnTo>
                <a:lnTo>
                  <a:pt x="4468489" y="67722"/>
                </a:lnTo>
                <a:lnTo>
                  <a:pt x="4462853" y="59670"/>
                </a:lnTo>
                <a:lnTo>
                  <a:pt x="4453775" y="52446"/>
                </a:lnTo>
                <a:lnTo>
                  <a:pt x="4441709" y="46413"/>
                </a:lnTo>
                <a:lnTo>
                  <a:pt x="4427261" y="41874"/>
                </a:lnTo>
                <a:lnTo>
                  <a:pt x="4411156" y="39056"/>
                </a:lnTo>
                <a:lnTo>
                  <a:pt x="43942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4DB6AC"/>
          </a:solidFill>
          <a:ln>
            <a:noFill/>
          </a:ln>
        </p:spPr>
        <p:txBody>
          <a:bodyPr/>
          <a:lstStyle/>
          <a:p>
            <a:endParaRPr lang="zh-CN"/>
          </a:p>
        </p:txBody>
      </p:sp>
      <p:sp>
        <p:nvSpPr>
          <p:cNvPr id="244464" name="BorderLine_top"/>
          <p:cNvSpPr>
            <a:spLocks noGrp="true"/>
          </p:cNvSpPr>
          <p:nvPr/>
        </p:nvSpPr>
        <p:spPr>
          <a:xfrm>
            <a:off x="10515600" y="1930400"/>
            <a:ext cx="4470400" cy="38100"/>
          </a:xfrm>
          <a:custGeom>
            <a:avLst/>
            <a:gdLst/>
            <a:ahLst/>
            <a:cxnLst/>
            <a:pathLst>
              <a:path w="4470400" h="38100">
                <a:moveTo>
                  <a:pt x="0" y="76200"/>
                </a:moveTo>
                <a:lnTo>
                  <a:pt x="1911" y="59244"/>
                </a:lnTo>
                <a:lnTo>
                  <a:pt x="7547" y="43139"/>
                </a:lnTo>
                <a:lnTo>
                  <a:pt x="16625" y="28691"/>
                </a:lnTo>
                <a:lnTo>
                  <a:pt x="28691" y="16625"/>
                </a:lnTo>
                <a:lnTo>
                  <a:pt x="43139" y="7547"/>
                </a:lnTo>
                <a:lnTo>
                  <a:pt x="59244" y="1911"/>
                </a:lnTo>
                <a:lnTo>
                  <a:pt x="76200" y="0"/>
                </a:lnTo>
                <a:lnTo>
                  <a:pt x="4394200" y="0"/>
                </a:lnTo>
                <a:lnTo>
                  <a:pt x="4411156" y="1911"/>
                </a:lnTo>
                <a:lnTo>
                  <a:pt x="4427261" y="7547"/>
                </a:lnTo>
                <a:lnTo>
                  <a:pt x="4441709" y="16625"/>
                </a:lnTo>
                <a:lnTo>
                  <a:pt x="4453775" y="28691"/>
                </a:lnTo>
                <a:lnTo>
                  <a:pt x="4462853" y="43139"/>
                </a:lnTo>
                <a:lnTo>
                  <a:pt x="4468489" y="59244"/>
                </a:lnTo>
                <a:lnTo>
                  <a:pt x="4470400" y="76200"/>
                </a:lnTo>
                <a:lnTo>
                  <a:pt x="4468489" y="67722"/>
                </a:lnTo>
                <a:lnTo>
                  <a:pt x="4462853" y="59670"/>
                </a:lnTo>
                <a:lnTo>
                  <a:pt x="4453775" y="52446"/>
                </a:lnTo>
                <a:lnTo>
                  <a:pt x="4441709" y="46413"/>
                </a:lnTo>
                <a:lnTo>
                  <a:pt x="4427261" y="41874"/>
                </a:lnTo>
                <a:lnTo>
                  <a:pt x="4411156" y="39056"/>
                </a:lnTo>
                <a:lnTo>
                  <a:pt x="43942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00796B"/>
          </a:solidFill>
          <a:ln>
            <a:noFill/>
          </a:ln>
        </p:spPr>
        <p:txBody>
          <a:bodyPr/>
          <a:lstStyle/>
          <a:p>
            <a:endParaRPr lang="zh-CN"/>
          </a:p>
        </p:txBody>
      </p:sp>
      <p:sp>
        <p:nvSpPr>
          <p:cNvPr id="244465" name="BorderLine_top"/>
          <p:cNvSpPr>
            <a:spLocks noGrp="true"/>
          </p:cNvSpPr>
          <p:nvPr/>
        </p:nvSpPr>
        <p:spPr>
          <a:xfrm>
            <a:off x="762000" y="5105400"/>
            <a:ext cx="4470400" cy="38100"/>
          </a:xfrm>
          <a:custGeom>
            <a:avLst/>
            <a:gdLst/>
            <a:ahLst/>
            <a:cxnLst/>
            <a:pathLst>
              <a:path w="4470400" h="38100">
                <a:moveTo>
                  <a:pt x="0" y="76200"/>
                </a:moveTo>
                <a:lnTo>
                  <a:pt x="1911" y="59244"/>
                </a:lnTo>
                <a:lnTo>
                  <a:pt x="7547" y="43139"/>
                </a:lnTo>
                <a:lnTo>
                  <a:pt x="16625" y="28691"/>
                </a:lnTo>
                <a:lnTo>
                  <a:pt x="28691" y="16625"/>
                </a:lnTo>
                <a:lnTo>
                  <a:pt x="43139" y="7547"/>
                </a:lnTo>
                <a:lnTo>
                  <a:pt x="59244" y="1911"/>
                </a:lnTo>
                <a:lnTo>
                  <a:pt x="76200" y="0"/>
                </a:lnTo>
                <a:lnTo>
                  <a:pt x="4394200" y="0"/>
                </a:lnTo>
                <a:lnTo>
                  <a:pt x="4411156" y="1911"/>
                </a:lnTo>
                <a:lnTo>
                  <a:pt x="4427261" y="7547"/>
                </a:lnTo>
                <a:lnTo>
                  <a:pt x="4441709" y="16625"/>
                </a:lnTo>
                <a:lnTo>
                  <a:pt x="4453775" y="28691"/>
                </a:lnTo>
                <a:lnTo>
                  <a:pt x="4462853" y="43139"/>
                </a:lnTo>
                <a:lnTo>
                  <a:pt x="4468489" y="59244"/>
                </a:lnTo>
                <a:lnTo>
                  <a:pt x="4470400" y="76200"/>
                </a:lnTo>
                <a:lnTo>
                  <a:pt x="4468489" y="67722"/>
                </a:lnTo>
                <a:lnTo>
                  <a:pt x="4462853" y="59670"/>
                </a:lnTo>
                <a:lnTo>
                  <a:pt x="4453775" y="52446"/>
                </a:lnTo>
                <a:lnTo>
                  <a:pt x="4441709" y="46413"/>
                </a:lnTo>
                <a:lnTo>
                  <a:pt x="4427261" y="41874"/>
                </a:lnTo>
                <a:lnTo>
                  <a:pt x="4411156" y="39056"/>
                </a:lnTo>
                <a:lnTo>
                  <a:pt x="43942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E65100"/>
          </a:solidFill>
          <a:ln>
            <a:noFill/>
          </a:ln>
        </p:spPr>
        <p:txBody>
          <a:bodyPr/>
          <a:lstStyle/>
          <a:p>
            <a:endParaRPr lang="zh-CN"/>
          </a:p>
        </p:txBody>
      </p:sp>
      <p:sp>
        <p:nvSpPr>
          <p:cNvPr id="244466" name="BorderLine_top"/>
          <p:cNvSpPr>
            <a:spLocks noGrp="true"/>
          </p:cNvSpPr>
          <p:nvPr/>
        </p:nvSpPr>
        <p:spPr>
          <a:xfrm>
            <a:off x="5638800" y="5105400"/>
            <a:ext cx="4470400" cy="38100"/>
          </a:xfrm>
          <a:custGeom>
            <a:avLst/>
            <a:gdLst/>
            <a:ahLst/>
            <a:cxnLst/>
            <a:pathLst>
              <a:path w="4470400" h="38100">
                <a:moveTo>
                  <a:pt x="0" y="76200"/>
                </a:moveTo>
                <a:lnTo>
                  <a:pt x="1911" y="59244"/>
                </a:lnTo>
                <a:lnTo>
                  <a:pt x="7547" y="43139"/>
                </a:lnTo>
                <a:lnTo>
                  <a:pt x="16625" y="28691"/>
                </a:lnTo>
                <a:lnTo>
                  <a:pt x="28691" y="16625"/>
                </a:lnTo>
                <a:lnTo>
                  <a:pt x="43139" y="7547"/>
                </a:lnTo>
                <a:lnTo>
                  <a:pt x="59244" y="1911"/>
                </a:lnTo>
                <a:lnTo>
                  <a:pt x="76200" y="0"/>
                </a:lnTo>
                <a:lnTo>
                  <a:pt x="4394200" y="0"/>
                </a:lnTo>
                <a:lnTo>
                  <a:pt x="4411156" y="1911"/>
                </a:lnTo>
                <a:lnTo>
                  <a:pt x="4427261" y="7547"/>
                </a:lnTo>
                <a:lnTo>
                  <a:pt x="4441709" y="16625"/>
                </a:lnTo>
                <a:lnTo>
                  <a:pt x="4453775" y="28691"/>
                </a:lnTo>
                <a:lnTo>
                  <a:pt x="4462853" y="43139"/>
                </a:lnTo>
                <a:lnTo>
                  <a:pt x="4468489" y="59244"/>
                </a:lnTo>
                <a:lnTo>
                  <a:pt x="4470400" y="76200"/>
                </a:lnTo>
                <a:lnTo>
                  <a:pt x="4468489" y="67722"/>
                </a:lnTo>
                <a:lnTo>
                  <a:pt x="4462853" y="59670"/>
                </a:lnTo>
                <a:lnTo>
                  <a:pt x="4453775" y="52446"/>
                </a:lnTo>
                <a:lnTo>
                  <a:pt x="4441709" y="46413"/>
                </a:lnTo>
                <a:lnTo>
                  <a:pt x="4427261" y="41874"/>
                </a:lnTo>
                <a:lnTo>
                  <a:pt x="4411156" y="39056"/>
                </a:lnTo>
                <a:lnTo>
                  <a:pt x="43942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00796B"/>
          </a:solidFill>
          <a:ln>
            <a:noFill/>
          </a:ln>
        </p:spPr>
        <p:txBody>
          <a:bodyPr/>
          <a:lstStyle/>
          <a:p>
            <a:endParaRPr 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886"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887"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888"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52"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889"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890"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2125753" name="SimpleText "/>
          <p:cNvSpPr>
            <a:spLocks noGrp="true"/>
          </p:cNvSpPr>
          <p:nvPr>
            <p:ph type="body"/>
          </p:nvPr>
        </p:nvSpPr>
        <p:spPr>
          <a:xfrm>
            <a:off x="2032000" y="2032000"/>
            <a:ext cx="10541000" cy="381000"/>
          </a:xfrm>
          <a:prstGeom prst="rect">
            <a:avLst/>
          </a:prstGeom>
          <a:noFill/>
          <a:ln>
            <a:noFill/>
          </a:ln>
        </p:spPr>
        <p:txBody>
          <a:bodyPr lIns="0" tIns="0" rIns="0" bIns="0"/>
          <a:lstStyle/>
          <a:p>
            <a:pPr algn="l">
              <a:lnSpc>
                <a:spcPct val="125000"/>
              </a:lnSpc>
              <a:buNone/>
            </a:pPr>
            <a:r>
              <a:rPr lang="zh-CN" sz="2000" b="1">
                <a:solidFill>
                  <a:srgbClr val="00796B"/>
                </a:solidFill>
                <a:latin typeface="Noto Sans SC"/>
                <a:ea typeface="Noto Sans SC"/>
              </a:rPr>
              <a:t>CHAPTER 01</a:t>
            </a:r>
            <a:endParaRPr lang="zh-CN"/>
          </a:p>
        </p:txBody>
      </p:sp>
      <p:sp>
        <p:nvSpPr>
          <p:cNvPr id="2125754" name="SimpleText "/>
          <p:cNvSpPr>
            <a:spLocks noGrp="true"/>
          </p:cNvSpPr>
          <p:nvPr>
            <p:ph type="body"/>
          </p:nvPr>
        </p:nvSpPr>
        <p:spPr>
          <a:xfrm>
            <a:off x="2032000" y="2616200"/>
            <a:ext cx="11074400" cy="762000"/>
          </a:xfrm>
          <a:prstGeom prst="rect">
            <a:avLst/>
          </a:prstGeom>
          <a:noFill/>
          <a:ln>
            <a:noFill/>
          </a:ln>
        </p:spPr>
        <p:txBody>
          <a:bodyPr lIns="0" tIns="0" rIns="0" bIns="0"/>
          <a:lstStyle/>
          <a:p>
            <a:pPr algn="l">
              <a:lnSpc>
                <a:spcPct val="108000"/>
              </a:lnSpc>
              <a:buNone/>
            </a:pPr>
            <a:r>
              <a:rPr lang="zh-CN" sz="4800" b="1">
                <a:solidFill>
                  <a:srgbClr val="1E293B"/>
                </a:solidFill>
                <a:latin typeface="Noto Sans SC"/>
                <a:ea typeface="Noto Sans SC"/>
              </a:rPr>
              <a:t>政策概览</a:t>
            </a:r>
            <a:endParaRPr lang="zh-CN"/>
          </a:p>
        </p:txBody>
      </p:sp>
      <p:sp>
        <p:nvSpPr>
          <p:cNvPr id="2125755" name="SimpleText "/>
          <p:cNvSpPr>
            <a:spLocks noGrp="true"/>
          </p:cNvSpPr>
          <p:nvPr>
            <p:ph type="body"/>
          </p:nvPr>
        </p:nvSpPr>
        <p:spPr>
          <a:xfrm>
            <a:off x="2032000" y="3683000"/>
            <a:ext cx="10617200" cy="457200"/>
          </a:xfrm>
          <a:prstGeom prst="rect">
            <a:avLst/>
          </a:prstGeom>
          <a:noFill/>
          <a:ln>
            <a:noFill/>
          </a:ln>
        </p:spPr>
        <p:txBody>
          <a:bodyPr lIns="0" tIns="0" rIns="0" bIns="0"/>
          <a:lstStyle/>
          <a:p>
            <a:pPr algn="l">
              <a:lnSpc>
                <a:spcPct val="125000"/>
              </a:lnSpc>
              <a:buNone/>
            </a:pPr>
            <a:r>
              <a:rPr lang="zh-CN" sz="2400">
                <a:solidFill>
                  <a:srgbClr val="64748B"/>
                </a:solidFill>
                <a:latin typeface="Noto Sans SC"/>
                <a:ea typeface="Noto Sans SC"/>
              </a:rPr>
              <a:t>明确申报范围与效力边界</a:t>
            </a:r>
            <a:endParaRPr 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891"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892"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893"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56"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894"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895"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896" name="Shape "/>
          <p:cNvSpPr>
            <a:spLocks noGrp="true"/>
          </p:cNvSpPr>
          <p:nvPr/>
        </p:nvSpPr>
        <p:spPr>
          <a:xfrm>
            <a:off x="508000" y="1524000"/>
            <a:ext cx="8890000" cy="2540000"/>
          </a:xfrm>
          <a:prstGeom prst="roundRect">
            <a:avLst>
              <a:gd name="adj" fmla="val 4000"/>
            </a:avLst>
          </a:prstGeom>
          <a:solidFill>
            <a:srgbClr val="FFFFFF"/>
          </a:solidFill>
          <a:ln w="12700">
            <a:solidFill>
              <a:srgbClr val="4DB6AC">
                <a:alpha val="20000"/>
              </a:srgbClr>
            </a:solidFill>
            <a:prstDash val="solid"/>
            <a:round/>
          </a:ln>
          <a:effectLst>
            <a:outerShdw blurRad="254000" dist="50800" dir="5400000" algn="ctr">
              <a:srgbClr val="000000">
                <a:alpha val="8000"/>
              </a:srgbClr>
            </a:outerShdw>
          </a:effectLst>
        </p:spPr>
        <p:txBody>
          <a:bodyPr/>
          <a:lstStyle/>
          <a:p>
            <a:endParaRPr lang="zh-CN"/>
          </a:p>
        </p:txBody>
      </p:sp>
      <p:sp>
        <p:nvSpPr>
          <p:cNvPr id="3103897" name="Shape "/>
          <p:cNvSpPr>
            <a:spLocks noGrp="true"/>
          </p:cNvSpPr>
          <p:nvPr/>
        </p:nvSpPr>
        <p:spPr>
          <a:xfrm>
            <a:off x="825500" y="1847850"/>
            <a:ext cx="406400" cy="406400"/>
          </a:xfrm>
          <a:prstGeom prst="roundRect">
            <a:avLst>
              <a:gd name="adj" fmla="val 50000"/>
            </a:avLst>
          </a:prstGeom>
          <a:solidFill>
            <a:srgbClr val="00796B">
              <a:alpha val="10000"/>
            </a:srgbClr>
          </a:solidFill>
          <a:ln>
            <a:noFill/>
          </a:ln>
        </p:spPr>
        <p:txBody>
          <a:bodyPr/>
          <a:lstStyle/>
          <a:p>
            <a:endParaRPr lang="zh-CN"/>
          </a:p>
        </p:txBody>
      </p:sp>
      <p:sp>
        <p:nvSpPr>
          <p:cNvPr id="2125757" name="SimpleText "/>
          <p:cNvSpPr>
            <a:spLocks noGrp="true"/>
          </p:cNvSpPr>
          <p:nvPr>
            <p:ph type="body"/>
          </p:nvPr>
        </p:nvSpPr>
        <p:spPr>
          <a:xfrm>
            <a:off x="965200" y="1879600"/>
            <a:ext cx="469900" cy="342900"/>
          </a:xfrm>
          <a:prstGeom prst="rect">
            <a:avLst/>
          </a:prstGeom>
          <a:noFill/>
          <a:ln>
            <a:noFill/>
          </a:ln>
        </p:spPr>
        <p:txBody>
          <a:bodyPr lIns="0" tIns="0" rIns="0" bIns="0"/>
          <a:lstStyle/>
          <a:p>
            <a:pPr algn="l">
              <a:lnSpc>
                <a:spcPct val="125000"/>
              </a:lnSpc>
              <a:buNone/>
            </a:pPr>
            <a:r>
              <a:rPr lang="zh-CN" sz="1800" b="1">
                <a:solidFill>
                  <a:srgbClr val="00796B"/>
                </a:solidFill>
                <a:latin typeface="Noto Sans SC"/>
                <a:ea typeface="Noto Sans SC"/>
              </a:rPr>
              <a:t>1</a:t>
            </a:r>
            <a:endParaRPr lang="zh-CN"/>
          </a:p>
        </p:txBody>
      </p:sp>
      <p:sp>
        <p:nvSpPr>
          <p:cNvPr id="2125758" name="SimpleText "/>
          <p:cNvSpPr>
            <a:spLocks noGrp="true"/>
          </p:cNvSpPr>
          <p:nvPr>
            <p:ph type="body"/>
          </p:nvPr>
        </p:nvSpPr>
        <p:spPr>
          <a:xfrm>
            <a:off x="1384300" y="1841500"/>
            <a:ext cx="3225800" cy="419100"/>
          </a:xfrm>
          <a:prstGeom prst="rect">
            <a:avLst/>
          </a:prstGeom>
          <a:noFill/>
          <a:ln>
            <a:noFill/>
          </a:ln>
        </p:spPr>
        <p:txBody>
          <a:bodyPr lIns="0" tIns="0" rIns="0" bIns="0"/>
          <a:lstStyle/>
          <a:p>
            <a:pPr algn="l">
              <a:lnSpc>
                <a:spcPct val="125000"/>
              </a:lnSpc>
              <a:buNone/>
            </a:pPr>
            <a:r>
              <a:rPr lang="zh-CN" sz="2200" b="1">
                <a:solidFill>
                  <a:srgbClr val="1E293B"/>
                </a:solidFill>
                <a:latin typeface="Noto Sans SC"/>
                <a:ea typeface="Noto Sans SC"/>
              </a:rPr>
              <a:t>双重选择权与灵活路径</a:t>
            </a:r>
            <a:endParaRPr lang="zh-CN"/>
          </a:p>
        </p:txBody>
      </p:sp>
      <p:sp>
        <p:nvSpPr>
          <p:cNvPr id="2125759" name="SimpleText "/>
          <p:cNvSpPr>
            <a:spLocks noGrp="true"/>
          </p:cNvSpPr>
          <p:nvPr>
            <p:ph type="body"/>
          </p:nvPr>
        </p:nvSpPr>
        <p:spPr>
          <a:xfrm>
            <a:off x="825500" y="2463800"/>
            <a:ext cx="8255000" cy="11049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民营企业专业技术人才既可申报全省各系列（专业）及各级评审委员会的职称，也可专门申报民营企业工程系列职称。申报人可根据自身专业背景和发展规划，灵活选择申报路径。</a:t>
            </a:r>
            <a:endParaRPr lang="zh-CN"/>
          </a:p>
        </p:txBody>
      </p:sp>
      <p:sp>
        <p:nvSpPr>
          <p:cNvPr id="3103898" name="Shape "/>
          <p:cNvSpPr>
            <a:spLocks noGrp="true"/>
          </p:cNvSpPr>
          <p:nvPr/>
        </p:nvSpPr>
        <p:spPr>
          <a:xfrm>
            <a:off x="508000" y="4318000"/>
            <a:ext cx="8890000" cy="2032000"/>
          </a:xfrm>
          <a:prstGeom prst="roundRect">
            <a:avLst>
              <a:gd name="adj" fmla="val 5000"/>
            </a:avLst>
          </a:prstGeom>
          <a:solidFill>
            <a:srgbClr val="FFFFFF"/>
          </a:solidFill>
          <a:ln w="12700">
            <a:solidFill>
              <a:srgbClr val="4DB6AC">
                <a:alpha val="20000"/>
              </a:srgbClr>
            </a:solidFill>
            <a:prstDash val="solid"/>
            <a:round/>
          </a:ln>
          <a:effectLst>
            <a:outerShdw blurRad="254000" dist="50800" dir="5400000" algn="ctr">
              <a:srgbClr val="000000">
                <a:alpha val="8000"/>
              </a:srgbClr>
            </a:outerShdw>
          </a:effectLst>
        </p:spPr>
        <p:txBody>
          <a:bodyPr/>
          <a:lstStyle/>
          <a:p>
            <a:endParaRPr lang="zh-CN"/>
          </a:p>
        </p:txBody>
      </p:sp>
      <p:sp>
        <p:nvSpPr>
          <p:cNvPr id="3103899" name="Shape "/>
          <p:cNvSpPr>
            <a:spLocks noGrp="true"/>
          </p:cNvSpPr>
          <p:nvPr/>
        </p:nvSpPr>
        <p:spPr>
          <a:xfrm>
            <a:off x="825500" y="4641850"/>
            <a:ext cx="406400" cy="406400"/>
          </a:xfrm>
          <a:prstGeom prst="roundRect">
            <a:avLst>
              <a:gd name="adj" fmla="val 50000"/>
            </a:avLst>
          </a:prstGeom>
          <a:solidFill>
            <a:srgbClr val="00796B">
              <a:alpha val="10000"/>
            </a:srgbClr>
          </a:solidFill>
          <a:ln>
            <a:noFill/>
          </a:ln>
        </p:spPr>
        <p:txBody>
          <a:bodyPr/>
          <a:lstStyle/>
          <a:p>
            <a:endParaRPr lang="zh-CN"/>
          </a:p>
        </p:txBody>
      </p:sp>
      <p:sp>
        <p:nvSpPr>
          <p:cNvPr id="2125760" name="SimpleText "/>
          <p:cNvSpPr>
            <a:spLocks noGrp="true"/>
          </p:cNvSpPr>
          <p:nvPr>
            <p:ph type="body"/>
          </p:nvPr>
        </p:nvSpPr>
        <p:spPr>
          <a:xfrm>
            <a:off x="965200" y="4673600"/>
            <a:ext cx="469900" cy="342900"/>
          </a:xfrm>
          <a:prstGeom prst="rect">
            <a:avLst/>
          </a:prstGeom>
          <a:noFill/>
          <a:ln>
            <a:noFill/>
          </a:ln>
        </p:spPr>
        <p:txBody>
          <a:bodyPr lIns="0" tIns="0" rIns="0" bIns="0"/>
          <a:lstStyle/>
          <a:p>
            <a:pPr algn="l">
              <a:lnSpc>
                <a:spcPct val="125000"/>
              </a:lnSpc>
              <a:buNone/>
            </a:pPr>
            <a:r>
              <a:rPr lang="zh-CN" sz="1800" b="1">
                <a:solidFill>
                  <a:srgbClr val="00796B"/>
                </a:solidFill>
                <a:latin typeface="Noto Sans SC"/>
                <a:ea typeface="Noto Sans SC"/>
              </a:rPr>
              <a:t>2</a:t>
            </a:r>
            <a:endParaRPr lang="zh-CN"/>
          </a:p>
        </p:txBody>
      </p:sp>
      <p:sp>
        <p:nvSpPr>
          <p:cNvPr id="2125761" name="SimpleText "/>
          <p:cNvSpPr>
            <a:spLocks noGrp="true"/>
          </p:cNvSpPr>
          <p:nvPr>
            <p:ph type="body"/>
          </p:nvPr>
        </p:nvSpPr>
        <p:spPr>
          <a:xfrm>
            <a:off x="1384300" y="4635500"/>
            <a:ext cx="4038600" cy="419100"/>
          </a:xfrm>
          <a:prstGeom prst="rect">
            <a:avLst/>
          </a:prstGeom>
          <a:noFill/>
          <a:ln>
            <a:noFill/>
          </a:ln>
        </p:spPr>
        <p:txBody>
          <a:bodyPr lIns="0" tIns="0" rIns="0" bIns="0"/>
          <a:lstStyle/>
          <a:p>
            <a:pPr algn="l">
              <a:lnSpc>
                <a:spcPct val="125000"/>
              </a:lnSpc>
              <a:buNone/>
            </a:pPr>
            <a:r>
              <a:rPr lang="zh-CN" sz="2200" b="1">
                <a:solidFill>
                  <a:srgbClr val="1E293B"/>
                </a:solidFill>
                <a:latin typeface="Noto Sans SC"/>
                <a:ea typeface="Noto Sans SC"/>
              </a:rPr>
              <a:t>"民营企业工程系列"名称辨析</a:t>
            </a:r>
            <a:endParaRPr lang="zh-CN"/>
          </a:p>
        </p:txBody>
      </p:sp>
      <p:sp>
        <p:nvSpPr>
          <p:cNvPr id="2125762" name="SimpleText "/>
          <p:cNvSpPr>
            <a:spLocks noGrp="true"/>
          </p:cNvSpPr>
          <p:nvPr>
            <p:ph type="body"/>
          </p:nvPr>
        </p:nvSpPr>
        <p:spPr>
          <a:xfrm>
            <a:off x="825500" y="5257800"/>
            <a:ext cx="8255000" cy="736600"/>
          </a:xfrm>
          <a:prstGeom prst="rect">
            <a:avLst/>
          </a:prstGeom>
          <a:noFill/>
          <a:ln>
            <a:noFill/>
          </a:ln>
        </p:spPr>
        <p:txBody>
          <a:bodyPr lIns="0" tIns="0" rIns="0" bIns="0"/>
          <a:lstStyle/>
          <a:p>
            <a:pPr algn="l">
              <a:lnSpc>
                <a:spcPct val="133000"/>
              </a:lnSpc>
              <a:buNone/>
            </a:pPr>
            <a:r>
              <a:rPr lang="zh-CN" sz="1800">
                <a:solidFill>
                  <a:srgbClr val="64748B"/>
                </a:solidFill>
                <a:latin typeface="Noto Sans SC"/>
                <a:ea typeface="Noto Sans SC"/>
              </a:rPr>
              <a:t>该称谓仅用于在管理上区分该系列与其他工程系列，绝不代表我省民营企业专业技术人员只能申报此单一渠道。</a:t>
            </a:r>
            <a:endParaRPr lang="zh-CN"/>
          </a:p>
        </p:txBody>
      </p:sp>
      <p:sp>
        <p:nvSpPr>
          <p:cNvPr id="3103900" name="Shape "/>
          <p:cNvSpPr>
            <a:spLocks noGrp="true"/>
          </p:cNvSpPr>
          <p:nvPr/>
        </p:nvSpPr>
        <p:spPr>
          <a:xfrm>
            <a:off x="508000" y="6604000"/>
            <a:ext cx="8890000" cy="2032000"/>
          </a:xfrm>
          <a:prstGeom prst="roundRect">
            <a:avLst>
              <a:gd name="adj" fmla="val 5000"/>
            </a:avLst>
          </a:prstGeom>
          <a:solidFill>
            <a:srgbClr val="E65100">
              <a:alpha val="5000"/>
            </a:srgbClr>
          </a:solidFill>
          <a:ln w="12700">
            <a:solidFill>
              <a:srgbClr val="E65100">
                <a:alpha val="30000"/>
              </a:srgbClr>
            </a:solidFill>
            <a:prstDash val="solid"/>
            <a:round/>
          </a:ln>
        </p:spPr>
        <p:txBody>
          <a:bodyPr/>
          <a:lstStyle/>
          <a:p>
            <a:endParaRPr lang="zh-CN"/>
          </a:p>
        </p:txBody>
      </p:sp>
      <p:sp>
        <p:nvSpPr>
          <p:cNvPr id="3103901" name="Shape "/>
          <p:cNvSpPr>
            <a:spLocks noGrp="true"/>
          </p:cNvSpPr>
          <p:nvPr/>
        </p:nvSpPr>
        <p:spPr>
          <a:xfrm>
            <a:off x="825500" y="6927850"/>
            <a:ext cx="406400" cy="406400"/>
          </a:xfrm>
          <a:prstGeom prst="roundRect">
            <a:avLst>
              <a:gd name="adj" fmla="val 50000"/>
            </a:avLst>
          </a:prstGeom>
          <a:solidFill>
            <a:srgbClr val="E65100">
              <a:alpha val="10000"/>
            </a:srgbClr>
          </a:solidFill>
          <a:ln>
            <a:noFill/>
          </a:ln>
        </p:spPr>
        <p:txBody>
          <a:bodyPr/>
          <a:lstStyle/>
          <a:p>
            <a:endParaRPr lang="zh-CN"/>
          </a:p>
        </p:txBody>
      </p:sp>
      <p:pic>
        <p:nvPicPr>
          <p:cNvPr id="3103902" name="SpecialShape "/>
          <p:cNvPicPr/>
          <p:nvPr/>
        </p:nvPicPr>
        <p:blipFill>
          <a:blip r:embed="rId1"/>
          <a:stretch>
            <a:fillRect/>
          </a:stretch>
        </p:blipFill>
        <p:spPr>
          <a:xfrm>
            <a:off x="927100" y="7029450"/>
            <a:ext cx="203200" cy="203200"/>
          </a:xfrm>
          <a:prstGeom prst="rect">
            <a:avLst/>
          </a:prstGeom>
        </p:spPr>
      </p:pic>
      <p:sp>
        <p:nvSpPr>
          <p:cNvPr id="2125763" name="SimpleText "/>
          <p:cNvSpPr>
            <a:spLocks noGrp="true"/>
          </p:cNvSpPr>
          <p:nvPr>
            <p:ph type="body"/>
          </p:nvPr>
        </p:nvSpPr>
        <p:spPr>
          <a:xfrm>
            <a:off x="1384300" y="6921500"/>
            <a:ext cx="2667000" cy="419100"/>
          </a:xfrm>
          <a:prstGeom prst="rect">
            <a:avLst/>
          </a:prstGeom>
          <a:noFill/>
          <a:ln>
            <a:noFill/>
          </a:ln>
        </p:spPr>
        <p:txBody>
          <a:bodyPr lIns="0" tIns="0" rIns="0" bIns="0"/>
          <a:lstStyle/>
          <a:p>
            <a:pPr algn="l">
              <a:lnSpc>
                <a:spcPct val="125000"/>
              </a:lnSpc>
              <a:buNone/>
            </a:pPr>
            <a:r>
              <a:rPr lang="zh-CN" sz="2200" b="1">
                <a:solidFill>
                  <a:srgbClr val="E65100"/>
                </a:solidFill>
                <a:latin typeface="Noto Sans SC"/>
                <a:ea typeface="Noto Sans SC"/>
              </a:rPr>
              <a:t>适用范围严格限定</a:t>
            </a:r>
            <a:endParaRPr lang="zh-CN"/>
          </a:p>
        </p:txBody>
      </p:sp>
      <p:sp>
        <p:nvSpPr>
          <p:cNvPr id="2125764" name="SimpleText "/>
          <p:cNvSpPr>
            <a:spLocks noGrp="true"/>
          </p:cNvSpPr>
          <p:nvPr>
            <p:ph type="body"/>
          </p:nvPr>
        </p:nvSpPr>
        <p:spPr>
          <a:xfrm>
            <a:off x="825500" y="7543800"/>
            <a:ext cx="8597900" cy="368300"/>
          </a:xfrm>
          <a:prstGeom prst="rect">
            <a:avLst/>
          </a:prstGeom>
          <a:noFill/>
          <a:ln>
            <a:noFill/>
          </a:ln>
        </p:spPr>
        <p:txBody>
          <a:bodyPr lIns="0" tIns="0" rIns="0" bIns="0"/>
          <a:lstStyle/>
          <a:p>
            <a:pPr algn="l">
              <a:lnSpc>
                <a:spcPct val="133000"/>
              </a:lnSpc>
              <a:buNone/>
            </a:pPr>
            <a:r>
              <a:rPr lang="zh-CN" sz="1800">
                <a:solidFill>
                  <a:srgbClr val="1E293B"/>
                </a:solidFill>
                <a:latin typeface="Noto Sans SC"/>
                <a:ea typeface="Noto Sans SC"/>
              </a:rPr>
              <a:t>需特别注意，本政策解读的适用范围严格限定于</a:t>
            </a:r>
            <a:r>
              <a:rPr lang="zh-CN" sz="1800" b="1">
                <a:solidFill>
                  <a:srgbClr val="E65100"/>
                </a:solidFill>
                <a:latin typeface="Noto Sans SC"/>
                <a:ea typeface="Noto Sans SC"/>
              </a:rPr>
              <a:t>民营企业工程系列高级职称</a:t>
            </a:r>
            <a:r>
              <a:rPr lang="zh-CN" sz="1800">
                <a:solidFill>
                  <a:srgbClr val="1E293B"/>
                </a:solidFill>
                <a:latin typeface="Noto Sans SC"/>
                <a:ea typeface="Noto Sans SC"/>
              </a:rPr>
              <a:t>。</a:t>
            </a:r>
            <a:endParaRPr lang="zh-CN"/>
          </a:p>
        </p:txBody>
      </p:sp>
      <p:sp>
        <p:nvSpPr>
          <p:cNvPr id="3103903" name="Shape "/>
          <p:cNvSpPr>
            <a:spLocks noGrp="true"/>
          </p:cNvSpPr>
          <p:nvPr/>
        </p:nvSpPr>
        <p:spPr>
          <a:xfrm>
            <a:off x="9702800" y="1524000"/>
            <a:ext cx="6045200" cy="2032000"/>
          </a:xfrm>
          <a:prstGeom prst="roundRect">
            <a:avLst>
              <a:gd name="adj" fmla="val 5000"/>
            </a:avLst>
          </a:prstGeom>
          <a:solidFill>
            <a:srgbClr val="FFFFFF"/>
          </a:solidFill>
          <a:ln>
            <a:noFill/>
          </a:ln>
          <a:effectLst>
            <a:outerShdw blurRad="254000" dist="50800" dir="5400000" algn="ctr">
              <a:srgbClr val="000000">
                <a:alpha val="8000"/>
              </a:srgbClr>
            </a:outerShdw>
          </a:effectLst>
        </p:spPr>
        <p:txBody>
          <a:bodyPr/>
          <a:lstStyle/>
          <a:p>
            <a:endParaRPr lang="zh-CN"/>
          </a:p>
        </p:txBody>
      </p:sp>
      <p:pic>
        <p:nvPicPr>
          <p:cNvPr id="3103904" name="SpecialShape "/>
          <p:cNvPicPr/>
          <p:nvPr/>
        </p:nvPicPr>
        <p:blipFill>
          <a:blip r:embed="rId2"/>
          <a:stretch>
            <a:fillRect/>
          </a:stretch>
        </p:blipFill>
        <p:spPr>
          <a:xfrm>
            <a:off x="10007600" y="1892300"/>
            <a:ext cx="254000" cy="254000"/>
          </a:xfrm>
          <a:prstGeom prst="rect">
            <a:avLst/>
          </a:prstGeom>
        </p:spPr>
      </p:pic>
      <p:sp>
        <p:nvSpPr>
          <p:cNvPr id="2125765" name="SimpleText "/>
          <p:cNvSpPr>
            <a:spLocks noGrp="true"/>
          </p:cNvSpPr>
          <p:nvPr>
            <p:ph type="body"/>
          </p:nvPr>
        </p:nvSpPr>
        <p:spPr>
          <a:xfrm>
            <a:off x="10414000" y="1828800"/>
            <a:ext cx="1905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官网检索路径</a:t>
            </a:r>
            <a:endParaRPr lang="zh-CN"/>
          </a:p>
        </p:txBody>
      </p:sp>
      <p:sp>
        <p:nvSpPr>
          <p:cNvPr id="2125766" name="SimpleText "/>
          <p:cNvSpPr>
            <a:spLocks noGrp="true"/>
          </p:cNvSpPr>
          <p:nvPr>
            <p:ph type="body"/>
          </p:nvPr>
        </p:nvSpPr>
        <p:spPr>
          <a:xfrm>
            <a:off x="10007600" y="2362200"/>
            <a:ext cx="5435600" cy="977900"/>
          </a:xfrm>
          <a:prstGeom prst="rect">
            <a:avLst/>
          </a:prstGeom>
          <a:noFill/>
          <a:ln>
            <a:noFill/>
          </a:ln>
        </p:spPr>
        <p:txBody>
          <a:bodyPr lIns="0" tIns="0" rIns="0" bIns="0"/>
          <a:lstStyle/>
          <a:p>
            <a:pPr algn="l">
              <a:lnSpc>
                <a:spcPct val="133000"/>
              </a:lnSpc>
              <a:buNone/>
            </a:pPr>
            <a:r>
              <a:rPr lang="zh-CN" sz="1600">
                <a:solidFill>
                  <a:srgbClr val="64748B"/>
                </a:solidFill>
                <a:latin typeface="Noto Sans SC"/>
                <a:ea typeface="Noto Sans SC"/>
              </a:rPr>
              <a:t>有关具体的职称系列信息，申报人可登录省人力资源和社会保障厅官网，检索</a:t>
            </a:r>
            <a:r>
              <a:rPr lang="zh-CN" sz="1600" b="1">
                <a:solidFill>
                  <a:srgbClr val="00796B"/>
                </a:solidFill>
                <a:latin typeface="Noto Sans SC"/>
                <a:ea typeface="Noto Sans SC"/>
              </a:rPr>
              <a:t>《山西省高级职称评审委员会信息目录清单》</a:t>
            </a:r>
            <a:r>
              <a:rPr lang="zh-CN" sz="1600">
                <a:solidFill>
                  <a:srgbClr val="64748B"/>
                </a:solidFill>
                <a:latin typeface="Noto Sans SC"/>
                <a:ea typeface="Noto Sans SC"/>
              </a:rPr>
              <a:t>进行详细查阅。</a:t>
            </a:r>
            <a:endParaRPr lang="zh-CN"/>
          </a:p>
        </p:txBody>
      </p:sp>
      <p:sp>
        <p:nvSpPr>
          <p:cNvPr id="3103905" name="Shape "/>
          <p:cNvSpPr>
            <a:spLocks noGrp="true"/>
          </p:cNvSpPr>
          <p:nvPr/>
        </p:nvSpPr>
        <p:spPr>
          <a:xfrm>
            <a:off x="9702800" y="3937000"/>
            <a:ext cx="6045200" cy="2032000"/>
          </a:xfrm>
          <a:prstGeom prst="roundRect">
            <a:avLst>
              <a:gd name="adj" fmla="val 5000"/>
            </a:avLst>
          </a:prstGeom>
          <a:solidFill>
            <a:srgbClr val="FFFFFF"/>
          </a:solidFill>
          <a:ln>
            <a:noFill/>
          </a:ln>
          <a:effectLst>
            <a:outerShdw blurRad="254000" dist="50800" dir="5400000" algn="ctr">
              <a:srgbClr val="000000">
                <a:alpha val="8000"/>
              </a:srgbClr>
            </a:outerShdw>
          </a:effectLst>
        </p:spPr>
        <p:txBody>
          <a:bodyPr/>
          <a:lstStyle/>
          <a:p>
            <a:endParaRPr lang="zh-CN"/>
          </a:p>
        </p:txBody>
      </p:sp>
      <p:pic>
        <p:nvPicPr>
          <p:cNvPr id="3103906" name="SpecialShape "/>
          <p:cNvPicPr/>
          <p:nvPr/>
        </p:nvPicPr>
        <p:blipFill>
          <a:blip r:embed="rId3"/>
          <a:stretch>
            <a:fillRect/>
          </a:stretch>
        </p:blipFill>
        <p:spPr>
          <a:xfrm>
            <a:off x="10007600" y="4305300"/>
            <a:ext cx="190500" cy="254000"/>
          </a:xfrm>
          <a:prstGeom prst="rect">
            <a:avLst/>
          </a:prstGeom>
        </p:spPr>
      </p:pic>
      <p:sp>
        <p:nvSpPr>
          <p:cNvPr id="2125767" name="SimpleText "/>
          <p:cNvSpPr>
            <a:spLocks noGrp="true"/>
          </p:cNvSpPr>
          <p:nvPr>
            <p:ph type="body"/>
          </p:nvPr>
        </p:nvSpPr>
        <p:spPr>
          <a:xfrm>
            <a:off x="10350500" y="4241800"/>
            <a:ext cx="2413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其他系列评审咨询</a:t>
            </a:r>
            <a:endParaRPr lang="zh-CN"/>
          </a:p>
        </p:txBody>
      </p:sp>
      <p:sp>
        <p:nvSpPr>
          <p:cNvPr id="2125768" name="SimpleText "/>
          <p:cNvSpPr>
            <a:spLocks noGrp="true"/>
          </p:cNvSpPr>
          <p:nvPr>
            <p:ph type="body"/>
          </p:nvPr>
        </p:nvSpPr>
        <p:spPr>
          <a:xfrm>
            <a:off x="10007600" y="4775200"/>
            <a:ext cx="5435600" cy="660400"/>
          </a:xfrm>
          <a:prstGeom prst="rect">
            <a:avLst/>
          </a:prstGeom>
          <a:noFill/>
          <a:ln>
            <a:noFill/>
          </a:ln>
        </p:spPr>
        <p:txBody>
          <a:bodyPr lIns="0" tIns="0" rIns="0" bIns="0"/>
          <a:lstStyle/>
          <a:p>
            <a:pPr algn="l">
              <a:lnSpc>
                <a:spcPct val="133000"/>
              </a:lnSpc>
              <a:buNone/>
            </a:pPr>
            <a:r>
              <a:rPr lang="zh-CN" sz="1600">
                <a:solidFill>
                  <a:srgbClr val="64748B"/>
                </a:solidFill>
                <a:latin typeface="Noto Sans SC"/>
                <a:ea typeface="Noto Sans SC"/>
              </a:rPr>
              <a:t>若涉及其他系列的评审问题，应直接咨询目录清单中对应的</a:t>
            </a:r>
            <a:r>
              <a:rPr lang="zh-CN" sz="1600" b="1">
                <a:solidFill>
                  <a:srgbClr val="1E293B"/>
                </a:solidFill>
                <a:latin typeface="Noto Sans SC"/>
                <a:ea typeface="Noto Sans SC"/>
              </a:rPr>
              <a:t>评委会办事机构</a:t>
            </a:r>
            <a:r>
              <a:rPr lang="zh-CN" sz="1600">
                <a:solidFill>
                  <a:srgbClr val="64748B"/>
                </a:solidFill>
                <a:latin typeface="Noto Sans SC"/>
                <a:ea typeface="Noto Sans SC"/>
              </a:rPr>
              <a:t>。</a:t>
            </a:r>
            <a:endParaRPr lang="zh-CN"/>
          </a:p>
        </p:txBody>
      </p:sp>
      <p:sp>
        <p:nvSpPr>
          <p:cNvPr id="3103907" name="Shape "/>
          <p:cNvSpPr>
            <a:spLocks noGrp="true"/>
          </p:cNvSpPr>
          <p:nvPr/>
        </p:nvSpPr>
        <p:spPr>
          <a:xfrm>
            <a:off x="9702800" y="6350000"/>
            <a:ext cx="6045200" cy="2286000"/>
          </a:xfrm>
          <a:prstGeom prst="roundRect">
            <a:avLst>
              <a:gd name="adj" fmla="val 4444"/>
            </a:avLst>
          </a:prstGeom>
          <a:solidFill>
            <a:srgbClr val="FFFFFF"/>
          </a:solidFill>
          <a:ln>
            <a:noFill/>
          </a:ln>
          <a:effectLst>
            <a:outerShdw blurRad="254000" dist="50800" dir="5400000" algn="ctr">
              <a:srgbClr val="000000">
                <a:alpha val="8000"/>
              </a:srgbClr>
            </a:outerShdw>
          </a:effectLst>
        </p:spPr>
        <p:txBody>
          <a:bodyPr/>
          <a:lstStyle/>
          <a:p>
            <a:endParaRPr lang="zh-CN"/>
          </a:p>
        </p:txBody>
      </p:sp>
      <p:pic>
        <p:nvPicPr>
          <p:cNvPr id="3103908" name="SpecialShape "/>
          <p:cNvPicPr/>
          <p:nvPr/>
        </p:nvPicPr>
        <p:blipFill>
          <a:blip r:embed="rId4"/>
          <a:stretch>
            <a:fillRect/>
          </a:stretch>
        </p:blipFill>
        <p:spPr>
          <a:xfrm>
            <a:off x="10007600" y="6718300"/>
            <a:ext cx="317500" cy="254000"/>
          </a:xfrm>
          <a:prstGeom prst="rect">
            <a:avLst/>
          </a:prstGeom>
        </p:spPr>
      </p:pic>
      <p:sp>
        <p:nvSpPr>
          <p:cNvPr id="2125769" name="SimpleText "/>
          <p:cNvSpPr>
            <a:spLocks noGrp="true"/>
          </p:cNvSpPr>
          <p:nvPr>
            <p:ph type="body"/>
          </p:nvPr>
        </p:nvSpPr>
        <p:spPr>
          <a:xfrm>
            <a:off x="10477500" y="6654800"/>
            <a:ext cx="2413000" cy="381000"/>
          </a:xfrm>
          <a:prstGeom prst="rect">
            <a:avLst/>
          </a:prstGeom>
          <a:noFill/>
          <a:ln>
            <a:noFill/>
          </a:ln>
        </p:spPr>
        <p:txBody>
          <a:bodyPr lIns="0" tIns="0" rIns="0" bIns="0"/>
          <a:lstStyle/>
          <a:p>
            <a:pPr algn="l">
              <a:lnSpc>
                <a:spcPct val="125000"/>
              </a:lnSpc>
              <a:buNone/>
            </a:pPr>
            <a:r>
              <a:rPr lang="zh-CN" sz="2000" b="1">
                <a:solidFill>
                  <a:srgbClr val="1E293B"/>
                </a:solidFill>
                <a:latin typeface="Noto Sans SC"/>
                <a:ea typeface="Noto Sans SC"/>
              </a:rPr>
              <a:t>初、中级职称咨询</a:t>
            </a:r>
            <a:endParaRPr lang="zh-CN"/>
          </a:p>
        </p:txBody>
      </p:sp>
      <p:sp>
        <p:nvSpPr>
          <p:cNvPr id="2125770" name="SimpleText "/>
          <p:cNvSpPr>
            <a:spLocks noGrp="true"/>
          </p:cNvSpPr>
          <p:nvPr>
            <p:ph type="body"/>
          </p:nvPr>
        </p:nvSpPr>
        <p:spPr>
          <a:xfrm>
            <a:off x="10007600" y="7188200"/>
            <a:ext cx="5435600" cy="977900"/>
          </a:xfrm>
          <a:prstGeom prst="rect">
            <a:avLst/>
          </a:prstGeom>
          <a:noFill/>
          <a:ln>
            <a:noFill/>
          </a:ln>
        </p:spPr>
        <p:txBody>
          <a:bodyPr lIns="0" tIns="0" rIns="0" bIns="0"/>
          <a:lstStyle/>
          <a:p>
            <a:pPr algn="l">
              <a:lnSpc>
                <a:spcPct val="133000"/>
              </a:lnSpc>
              <a:buNone/>
            </a:pPr>
            <a:r>
              <a:rPr lang="zh-CN" sz="1600">
                <a:solidFill>
                  <a:srgbClr val="64748B"/>
                </a:solidFill>
                <a:latin typeface="Noto Sans SC"/>
                <a:ea typeface="Noto Sans SC"/>
              </a:rPr>
              <a:t>若涉及民营企业工程系列的初、中级职称问题，则需咨询各县、市民营企业工程系列</a:t>
            </a:r>
            <a:r>
              <a:rPr lang="zh-CN" sz="1600" b="1">
                <a:solidFill>
                  <a:srgbClr val="1E293B"/>
                </a:solidFill>
                <a:latin typeface="Noto Sans SC"/>
                <a:ea typeface="Noto Sans SC"/>
              </a:rPr>
              <a:t>初、中级职称评审委员会</a:t>
            </a:r>
            <a:r>
              <a:rPr lang="zh-CN" sz="1600">
                <a:solidFill>
                  <a:srgbClr val="64748B"/>
                </a:solidFill>
                <a:latin typeface="Noto Sans SC"/>
                <a:ea typeface="Noto Sans SC"/>
              </a:rPr>
              <a:t>，确保咨询渠道精准匹配，避免方向错误。</a:t>
            </a:r>
            <a:endParaRPr lang="zh-CN"/>
          </a:p>
        </p:txBody>
      </p:sp>
      <p:sp>
        <p:nvSpPr>
          <p:cNvPr id="3103909"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771"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申报系列限制说明</a:t>
            </a:r>
            <a:endParaRPr lang="zh-CN"/>
          </a:p>
        </p:txBody>
      </p:sp>
      <p:sp>
        <p:nvSpPr>
          <p:cNvPr id="3103910"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772"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911"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912"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913"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73"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914"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915"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916" name="Shape "/>
          <p:cNvSpPr>
            <a:spLocks noGrp="true"/>
          </p:cNvSpPr>
          <p:nvPr/>
        </p:nvSpPr>
        <p:spPr>
          <a:xfrm>
            <a:off x="508000" y="1524000"/>
            <a:ext cx="7467600" cy="2159000"/>
          </a:xfrm>
          <a:prstGeom prst="roundRect">
            <a:avLst>
              <a:gd name="adj" fmla="val 4705"/>
            </a:avLst>
          </a:prstGeom>
          <a:solidFill>
            <a:srgbClr val="FFFFFF"/>
          </a:solidFill>
          <a:ln w="12700">
            <a:solidFill>
              <a:srgbClr val="4DB6AC">
                <a:alpha val="30000"/>
              </a:srgbClr>
            </a:solidFill>
            <a:prstDash val="solid"/>
            <a:round/>
          </a:ln>
          <a:effectLst>
            <a:outerShdw blurRad="254000" dist="50800" dir="5400000" algn="ctr">
              <a:srgbClr val="000000">
                <a:alpha val="8000"/>
              </a:srgbClr>
            </a:outerShdw>
          </a:effectLst>
        </p:spPr>
        <p:txBody>
          <a:bodyPr/>
          <a:lstStyle/>
          <a:p>
            <a:endParaRPr lang="zh-CN"/>
          </a:p>
        </p:txBody>
      </p:sp>
      <p:sp>
        <p:nvSpPr>
          <p:cNvPr id="3103917" name="Shape "/>
          <p:cNvSpPr>
            <a:spLocks noGrp="true"/>
          </p:cNvSpPr>
          <p:nvPr/>
        </p:nvSpPr>
        <p:spPr>
          <a:xfrm>
            <a:off x="825500" y="1841500"/>
            <a:ext cx="609600" cy="609600"/>
          </a:xfrm>
          <a:prstGeom prst="roundRect">
            <a:avLst>
              <a:gd name="adj" fmla="val 50000"/>
            </a:avLst>
          </a:prstGeom>
          <a:solidFill>
            <a:srgbClr val="E65100">
              <a:alpha val="10000"/>
            </a:srgbClr>
          </a:solidFill>
          <a:ln>
            <a:noFill/>
          </a:ln>
        </p:spPr>
        <p:txBody>
          <a:bodyPr/>
          <a:lstStyle/>
          <a:p>
            <a:endParaRPr lang="zh-CN"/>
          </a:p>
        </p:txBody>
      </p:sp>
      <p:sp>
        <p:nvSpPr>
          <p:cNvPr id="2125774" name="SimpleText "/>
          <p:cNvSpPr>
            <a:spLocks noGrp="true"/>
          </p:cNvSpPr>
          <p:nvPr>
            <p:ph type="body"/>
          </p:nvPr>
        </p:nvSpPr>
        <p:spPr>
          <a:xfrm>
            <a:off x="1059656" y="1955800"/>
            <a:ext cx="533400" cy="381000"/>
          </a:xfrm>
          <a:prstGeom prst="rect">
            <a:avLst/>
          </a:prstGeom>
          <a:noFill/>
          <a:ln>
            <a:noFill/>
          </a:ln>
        </p:spPr>
        <p:txBody>
          <a:bodyPr lIns="0" tIns="0" rIns="0" bIns="0"/>
          <a:lstStyle/>
          <a:p>
            <a:pPr algn="l">
              <a:lnSpc>
                <a:spcPct val="125000"/>
              </a:lnSpc>
              <a:buNone/>
            </a:pPr>
            <a:r>
              <a:rPr lang="zh-CN" sz="2000" b="1">
                <a:solidFill>
                  <a:srgbClr val="E65100"/>
                </a:solidFill>
                <a:latin typeface="Noto Sans SC"/>
                <a:ea typeface="Noto Sans SC"/>
              </a:rPr>
              <a:t>1</a:t>
            </a:r>
            <a:endParaRPr lang="zh-CN"/>
          </a:p>
        </p:txBody>
      </p:sp>
      <p:sp>
        <p:nvSpPr>
          <p:cNvPr id="2125775" name="SimpleText "/>
          <p:cNvSpPr>
            <a:spLocks noGrp="true"/>
          </p:cNvSpPr>
          <p:nvPr>
            <p:ph type="body"/>
          </p:nvPr>
        </p:nvSpPr>
        <p:spPr>
          <a:xfrm>
            <a:off x="1638300" y="1841500"/>
            <a:ext cx="6426200" cy="355600"/>
          </a:xfrm>
          <a:prstGeom prst="rect">
            <a:avLst/>
          </a:prstGeom>
          <a:noFill/>
          <a:ln>
            <a:noFill/>
          </a:ln>
        </p:spPr>
        <p:txBody>
          <a:bodyPr lIns="0" tIns="0" rIns="0" bIns="0"/>
          <a:lstStyle/>
          <a:p>
            <a:pPr algn="l">
              <a:lnSpc>
                <a:spcPct val="108000"/>
              </a:lnSpc>
              <a:buNone/>
            </a:pPr>
            <a:r>
              <a:rPr lang="zh-CN" sz="2000" b="1">
                <a:solidFill>
                  <a:srgbClr val="1E293B"/>
                </a:solidFill>
                <a:latin typeface="Noto Sans SC"/>
                <a:ea typeface="Noto Sans SC"/>
              </a:rPr>
              <a:t>效力边界：仅限民营</a:t>
            </a:r>
            <a:endParaRPr lang="zh-CN"/>
          </a:p>
        </p:txBody>
      </p:sp>
      <p:sp>
        <p:nvSpPr>
          <p:cNvPr id="2125776" name="SimpleText "/>
          <p:cNvSpPr>
            <a:spLocks noGrp="true"/>
          </p:cNvSpPr>
          <p:nvPr>
            <p:ph type="body"/>
          </p:nvPr>
        </p:nvSpPr>
        <p:spPr>
          <a:xfrm>
            <a:off x="1638300" y="2349500"/>
            <a:ext cx="6045200" cy="10414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仅在民营企业内部有效，服务于民营经济体的人才评价需求，不具备体制内流通效力。</a:t>
            </a:r>
            <a:endParaRPr lang="zh-CN"/>
          </a:p>
        </p:txBody>
      </p:sp>
      <p:sp>
        <p:nvSpPr>
          <p:cNvPr id="3103918" name="Shape "/>
          <p:cNvSpPr>
            <a:spLocks noGrp="true"/>
          </p:cNvSpPr>
          <p:nvPr/>
        </p:nvSpPr>
        <p:spPr>
          <a:xfrm>
            <a:off x="508000" y="3987800"/>
            <a:ext cx="7467600" cy="2159000"/>
          </a:xfrm>
          <a:prstGeom prst="roundRect">
            <a:avLst>
              <a:gd name="adj" fmla="val 4705"/>
            </a:avLst>
          </a:prstGeom>
          <a:solidFill>
            <a:srgbClr val="FFFFFF"/>
          </a:solidFill>
          <a:ln w="12700">
            <a:solidFill>
              <a:srgbClr val="4DB6AC">
                <a:alpha val="30000"/>
              </a:srgbClr>
            </a:solidFill>
            <a:prstDash val="solid"/>
            <a:round/>
          </a:ln>
          <a:effectLst>
            <a:outerShdw blurRad="254000" dist="50800" dir="5400000" algn="ctr">
              <a:srgbClr val="000000">
                <a:alpha val="8000"/>
              </a:srgbClr>
            </a:outerShdw>
          </a:effectLst>
        </p:spPr>
        <p:txBody>
          <a:bodyPr/>
          <a:lstStyle/>
          <a:p>
            <a:endParaRPr lang="zh-CN"/>
          </a:p>
        </p:txBody>
      </p:sp>
      <p:sp>
        <p:nvSpPr>
          <p:cNvPr id="3103919" name="Shape "/>
          <p:cNvSpPr>
            <a:spLocks noGrp="true"/>
          </p:cNvSpPr>
          <p:nvPr/>
        </p:nvSpPr>
        <p:spPr>
          <a:xfrm>
            <a:off x="825500" y="4305300"/>
            <a:ext cx="609600" cy="609600"/>
          </a:xfrm>
          <a:prstGeom prst="roundRect">
            <a:avLst>
              <a:gd name="adj" fmla="val 50000"/>
            </a:avLst>
          </a:prstGeom>
          <a:solidFill>
            <a:srgbClr val="E65100">
              <a:alpha val="10000"/>
            </a:srgbClr>
          </a:solidFill>
          <a:ln>
            <a:noFill/>
          </a:ln>
        </p:spPr>
        <p:txBody>
          <a:bodyPr/>
          <a:lstStyle/>
          <a:p>
            <a:endParaRPr lang="zh-CN"/>
          </a:p>
        </p:txBody>
      </p:sp>
      <p:sp>
        <p:nvSpPr>
          <p:cNvPr id="2125777" name="SimpleText "/>
          <p:cNvSpPr>
            <a:spLocks noGrp="true"/>
          </p:cNvSpPr>
          <p:nvPr>
            <p:ph type="body"/>
          </p:nvPr>
        </p:nvSpPr>
        <p:spPr>
          <a:xfrm>
            <a:off x="1059656" y="4419600"/>
            <a:ext cx="533400" cy="381000"/>
          </a:xfrm>
          <a:prstGeom prst="rect">
            <a:avLst/>
          </a:prstGeom>
          <a:noFill/>
          <a:ln>
            <a:noFill/>
          </a:ln>
        </p:spPr>
        <p:txBody>
          <a:bodyPr lIns="0" tIns="0" rIns="0" bIns="0"/>
          <a:lstStyle/>
          <a:p>
            <a:pPr algn="l">
              <a:lnSpc>
                <a:spcPct val="125000"/>
              </a:lnSpc>
              <a:buNone/>
            </a:pPr>
            <a:r>
              <a:rPr lang="zh-CN" sz="2000" b="1">
                <a:solidFill>
                  <a:srgbClr val="E65100"/>
                </a:solidFill>
                <a:latin typeface="Noto Sans SC"/>
                <a:ea typeface="Noto Sans SC"/>
              </a:rPr>
              <a:t>2</a:t>
            </a:r>
            <a:endParaRPr lang="zh-CN"/>
          </a:p>
        </p:txBody>
      </p:sp>
      <p:sp>
        <p:nvSpPr>
          <p:cNvPr id="2125778" name="SimpleText "/>
          <p:cNvSpPr>
            <a:spLocks noGrp="true"/>
          </p:cNvSpPr>
          <p:nvPr>
            <p:ph type="body"/>
          </p:nvPr>
        </p:nvSpPr>
        <p:spPr>
          <a:xfrm>
            <a:off x="1638300" y="4305300"/>
            <a:ext cx="6426200" cy="355600"/>
          </a:xfrm>
          <a:prstGeom prst="rect">
            <a:avLst/>
          </a:prstGeom>
          <a:noFill/>
          <a:ln>
            <a:noFill/>
          </a:ln>
        </p:spPr>
        <p:txBody>
          <a:bodyPr lIns="0" tIns="0" rIns="0" bIns="0"/>
          <a:lstStyle/>
          <a:p>
            <a:pPr algn="l">
              <a:lnSpc>
                <a:spcPct val="108000"/>
              </a:lnSpc>
              <a:buNone/>
            </a:pPr>
            <a:r>
              <a:rPr lang="zh-CN" sz="2000" b="1">
                <a:solidFill>
                  <a:srgbClr val="1E293B"/>
                </a:solidFill>
                <a:latin typeface="Noto Sans SC"/>
                <a:ea typeface="Noto Sans SC"/>
              </a:rPr>
              <a:t>层级架构：最高为高级</a:t>
            </a:r>
            <a:endParaRPr lang="zh-CN"/>
          </a:p>
        </p:txBody>
      </p:sp>
      <p:sp>
        <p:nvSpPr>
          <p:cNvPr id="2125779" name="SimpleText "/>
          <p:cNvSpPr>
            <a:spLocks noGrp="true"/>
          </p:cNvSpPr>
          <p:nvPr>
            <p:ph type="body"/>
          </p:nvPr>
        </p:nvSpPr>
        <p:spPr>
          <a:xfrm>
            <a:off x="1638300" y="4813300"/>
            <a:ext cx="6045200" cy="10414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最高等级设定为"高级"，明确不设"正高级"。此规定界定了该职称的职业发展天花板。</a:t>
            </a:r>
            <a:endParaRPr lang="zh-CN"/>
          </a:p>
        </p:txBody>
      </p:sp>
      <p:sp>
        <p:nvSpPr>
          <p:cNvPr id="3103920" name="Shape "/>
          <p:cNvSpPr>
            <a:spLocks noGrp="true"/>
          </p:cNvSpPr>
          <p:nvPr/>
        </p:nvSpPr>
        <p:spPr>
          <a:xfrm>
            <a:off x="508000" y="6451600"/>
            <a:ext cx="7467600" cy="2159000"/>
          </a:xfrm>
          <a:prstGeom prst="roundRect">
            <a:avLst>
              <a:gd name="adj" fmla="val 4705"/>
            </a:avLst>
          </a:prstGeom>
          <a:solidFill>
            <a:srgbClr val="FFFFFF"/>
          </a:solidFill>
          <a:ln w="12700">
            <a:solidFill>
              <a:srgbClr val="4DB6AC">
                <a:alpha val="30000"/>
              </a:srgbClr>
            </a:solidFill>
            <a:prstDash val="solid"/>
            <a:round/>
          </a:ln>
          <a:effectLst>
            <a:outerShdw blurRad="254000" dist="50800" dir="5400000" algn="ctr">
              <a:srgbClr val="000000">
                <a:alpha val="8000"/>
              </a:srgbClr>
            </a:outerShdw>
          </a:effectLst>
        </p:spPr>
        <p:txBody>
          <a:bodyPr/>
          <a:lstStyle/>
          <a:p>
            <a:endParaRPr lang="zh-CN"/>
          </a:p>
        </p:txBody>
      </p:sp>
      <p:sp>
        <p:nvSpPr>
          <p:cNvPr id="3103921" name="Shape "/>
          <p:cNvSpPr>
            <a:spLocks noGrp="true"/>
          </p:cNvSpPr>
          <p:nvPr/>
        </p:nvSpPr>
        <p:spPr>
          <a:xfrm>
            <a:off x="825500" y="6769100"/>
            <a:ext cx="609600" cy="609600"/>
          </a:xfrm>
          <a:prstGeom prst="roundRect">
            <a:avLst>
              <a:gd name="adj" fmla="val 50000"/>
            </a:avLst>
          </a:prstGeom>
          <a:solidFill>
            <a:srgbClr val="E65100">
              <a:alpha val="10000"/>
            </a:srgbClr>
          </a:solidFill>
          <a:ln>
            <a:noFill/>
          </a:ln>
        </p:spPr>
        <p:txBody>
          <a:bodyPr/>
          <a:lstStyle/>
          <a:p>
            <a:endParaRPr lang="zh-CN"/>
          </a:p>
        </p:txBody>
      </p:sp>
      <p:sp>
        <p:nvSpPr>
          <p:cNvPr id="2125780" name="SimpleText "/>
          <p:cNvSpPr>
            <a:spLocks noGrp="true"/>
          </p:cNvSpPr>
          <p:nvPr>
            <p:ph type="body"/>
          </p:nvPr>
        </p:nvSpPr>
        <p:spPr>
          <a:xfrm>
            <a:off x="1059656" y="6883400"/>
            <a:ext cx="533400" cy="381000"/>
          </a:xfrm>
          <a:prstGeom prst="rect">
            <a:avLst/>
          </a:prstGeom>
          <a:noFill/>
          <a:ln>
            <a:noFill/>
          </a:ln>
        </p:spPr>
        <p:txBody>
          <a:bodyPr lIns="0" tIns="0" rIns="0" bIns="0"/>
          <a:lstStyle/>
          <a:p>
            <a:pPr algn="l">
              <a:lnSpc>
                <a:spcPct val="125000"/>
              </a:lnSpc>
              <a:buNone/>
            </a:pPr>
            <a:r>
              <a:rPr lang="zh-CN" sz="2000" b="1">
                <a:solidFill>
                  <a:srgbClr val="E65100"/>
                </a:solidFill>
                <a:latin typeface="Noto Sans SC"/>
                <a:ea typeface="Noto Sans SC"/>
              </a:rPr>
              <a:t>3</a:t>
            </a:r>
            <a:endParaRPr lang="zh-CN"/>
          </a:p>
        </p:txBody>
      </p:sp>
      <p:sp>
        <p:nvSpPr>
          <p:cNvPr id="2125781" name="SimpleText "/>
          <p:cNvSpPr>
            <a:spLocks noGrp="true"/>
          </p:cNvSpPr>
          <p:nvPr>
            <p:ph type="body"/>
          </p:nvPr>
        </p:nvSpPr>
        <p:spPr>
          <a:xfrm>
            <a:off x="1638300" y="6769100"/>
            <a:ext cx="6426200" cy="355600"/>
          </a:xfrm>
          <a:prstGeom prst="rect">
            <a:avLst/>
          </a:prstGeom>
          <a:noFill/>
          <a:ln>
            <a:noFill/>
          </a:ln>
        </p:spPr>
        <p:txBody>
          <a:bodyPr lIns="0" tIns="0" rIns="0" bIns="0"/>
          <a:lstStyle/>
          <a:p>
            <a:pPr algn="l">
              <a:lnSpc>
                <a:spcPct val="108000"/>
              </a:lnSpc>
              <a:buNone/>
            </a:pPr>
            <a:r>
              <a:rPr lang="zh-CN" sz="2000" b="1">
                <a:solidFill>
                  <a:srgbClr val="1E293B"/>
                </a:solidFill>
                <a:latin typeface="Noto Sans SC"/>
                <a:ea typeface="Noto Sans SC"/>
              </a:rPr>
              <a:t>路径规划：按需分流</a:t>
            </a:r>
            <a:endParaRPr lang="zh-CN"/>
          </a:p>
        </p:txBody>
      </p:sp>
      <p:sp>
        <p:nvSpPr>
          <p:cNvPr id="2125782" name="SimpleText "/>
          <p:cNvSpPr>
            <a:spLocks noGrp="true"/>
          </p:cNvSpPr>
          <p:nvPr>
            <p:ph type="body"/>
          </p:nvPr>
        </p:nvSpPr>
        <p:spPr>
          <a:xfrm>
            <a:off x="1638300" y="7277100"/>
            <a:ext cx="6045200" cy="1041400"/>
          </a:xfrm>
          <a:prstGeom prst="rect">
            <a:avLst/>
          </a:prstGeom>
          <a:noFill/>
          <a:ln>
            <a:noFill/>
          </a:ln>
        </p:spPr>
        <p:txBody>
          <a:bodyPr lIns="0" tIns="0" rIns="0" bIns="0"/>
          <a:lstStyle/>
          <a:p>
            <a:pPr algn="l">
              <a:lnSpc>
                <a:spcPct val="125000"/>
              </a:lnSpc>
              <a:buNone/>
            </a:pPr>
            <a:r>
              <a:rPr lang="zh-CN" sz="1800">
                <a:solidFill>
                  <a:srgbClr val="64748B"/>
                </a:solidFill>
                <a:latin typeface="Noto Sans SC"/>
                <a:ea typeface="Noto Sans SC"/>
              </a:rPr>
              <a:t>需正高职称或体制内流通者，建议申报通用系列；初、中级标准需另行咨询对应评委会。</a:t>
            </a:r>
            <a:endParaRPr lang="zh-CN"/>
          </a:p>
        </p:txBody>
      </p:sp>
      <p:sp>
        <p:nvSpPr>
          <p:cNvPr id="3103922" name="Shape "/>
          <p:cNvSpPr>
            <a:spLocks noGrp="true"/>
          </p:cNvSpPr>
          <p:nvPr/>
        </p:nvSpPr>
        <p:spPr>
          <a:xfrm>
            <a:off x="8280400" y="1524000"/>
            <a:ext cx="7467600" cy="7112000"/>
          </a:xfrm>
          <a:prstGeom prst="roundRect">
            <a:avLst>
              <a:gd name="adj" fmla="val 1428"/>
            </a:avLst>
          </a:prstGeom>
          <a:gradFill rotWithShape="false">
            <a:gsLst>
              <a:gs pos="0">
                <a:srgbClr val="00796B"/>
              </a:gs>
              <a:gs pos="100000">
                <a:srgbClr val="4DB6AC"/>
              </a:gs>
            </a:gsLst>
            <a:lin ang="2700000" scaled="true"/>
          </a:gradFill>
          <a:ln>
            <a:noFill/>
          </a:ln>
          <a:effectLst>
            <a:outerShdw blurRad="406400" dist="101600" dir="5400000" algn="ctr">
              <a:srgbClr val="00796B">
                <a:alpha val="30000"/>
              </a:srgbClr>
            </a:outerShdw>
          </a:effectLst>
        </p:spPr>
        <p:txBody>
          <a:bodyPr/>
          <a:lstStyle/>
          <a:p>
            <a:endParaRPr lang="zh-CN"/>
          </a:p>
        </p:txBody>
      </p:sp>
      <p:sp>
        <p:nvSpPr>
          <p:cNvPr id="3103923" name="Shape "/>
          <p:cNvSpPr>
            <a:spLocks noGrp="true"/>
          </p:cNvSpPr>
          <p:nvPr/>
        </p:nvSpPr>
        <p:spPr>
          <a:xfrm>
            <a:off x="11404600" y="2794000"/>
            <a:ext cx="1219200" cy="1219200"/>
          </a:xfrm>
          <a:prstGeom prst="roundRect">
            <a:avLst>
              <a:gd name="adj" fmla="val 50000"/>
            </a:avLst>
          </a:prstGeom>
          <a:solidFill>
            <a:srgbClr val="FFFFFF">
              <a:alpha val="20000"/>
            </a:srgbClr>
          </a:solidFill>
          <a:ln>
            <a:noFill/>
          </a:ln>
        </p:spPr>
        <p:txBody>
          <a:bodyPr/>
          <a:lstStyle/>
          <a:p>
            <a:endParaRPr lang="zh-CN"/>
          </a:p>
        </p:txBody>
      </p:sp>
      <p:sp>
        <p:nvSpPr>
          <p:cNvPr id="2125783" name="SimpleText "/>
          <p:cNvSpPr>
            <a:spLocks noGrp="true"/>
          </p:cNvSpPr>
          <p:nvPr>
            <p:ph type="body"/>
          </p:nvPr>
        </p:nvSpPr>
        <p:spPr>
          <a:xfrm>
            <a:off x="11915571" y="2946400"/>
            <a:ext cx="1117600" cy="914400"/>
          </a:xfrm>
          <a:prstGeom prst="rect">
            <a:avLst/>
          </a:prstGeom>
          <a:noFill/>
          <a:ln>
            <a:noFill/>
          </a:ln>
        </p:spPr>
        <p:txBody>
          <a:bodyPr lIns="0" tIns="0" rIns="0" bIns="0"/>
          <a:lstStyle/>
          <a:p>
            <a:pPr algn="l">
              <a:lnSpc>
                <a:spcPct val="125000"/>
              </a:lnSpc>
              <a:buNone/>
            </a:pPr>
            <a:r>
              <a:rPr lang="zh-CN" sz="4800" b="1">
                <a:solidFill>
                  <a:srgbClr val="FFFFFF"/>
                </a:solidFill>
                <a:latin typeface="Noto Sans SC"/>
                <a:ea typeface="Noto Sans SC"/>
              </a:rPr>
              <a:t>!</a:t>
            </a:r>
            <a:endParaRPr lang="zh-CN"/>
          </a:p>
        </p:txBody>
      </p:sp>
      <p:sp>
        <p:nvSpPr>
          <p:cNvPr id="2125784" name="SimpleText "/>
          <p:cNvSpPr>
            <a:spLocks noGrp="true"/>
          </p:cNvSpPr>
          <p:nvPr>
            <p:ph type="body"/>
          </p:nvPr>
        </p:nvSpPr>
        <p:spPr>
          <a:xfrm>
            <a:off x="8839200" y="4445000"/>
            <a:ext cx="6350000" cy="533400"/>
          </a:xfrm>
          <a:prstGeom prst="rect">
            <a:avLst/>
          </a:prstGeom>
          <a:noFill/>
          <a:ln>
            <a:noFill/>
          </a:ln>
        </p:spPr>
        <p:txBody>
          <a:bodyPr lIns="0" tIns="0" rIns="0" bIns="0"/>
          <a:lstStyle/>
          <a:p>
            <a:pPr algn="ctr">
              <a:lnSpc>
                <a:spcPct val="125000"/>
              </a:lnSpc>
              <a:buNone/>
            </a:pPr>
            <a:r>
              <a:rPr lang="zh-CN" sz="2800" b="1">
                <a:solidFill>
                  <a:srgbClr val="FFFFFF"/>
                </a:solidFill>
                <a:latin typeface="Noto Sans SC"/>
                <a:ea typeface="Noto Sans SC"/>
              </a:rPr>
              <a:t>职业发展决策</a:t>
            </a:r>
            <a:endParaRPr lang="zh-CN"/>
          </a:p>
        </p:txBody>
      </p:sp>
      <p:sp>
        <p:nvSpPr>
          <p:cNvPr id="2125785" name="SimpleText "/>
          <p:cNvSpPr>
            <a:spLocks noGrp="true"/>
          </p:cNvSpPr>
          <p:nvPr>
            <p:ph type="body"/>
          </p:nvPr>
        </p:nvSpPr>
        <p:spPr>
          <a:xfrm>
            <a:off x="9093200" y="5207000"/>
            <a:ext cx="5842000" cy="736600"/>
          </a:xfrm>
          <a:prstGeom prst="rect">
            <a:avLst/>
          </a:prstGeom>
          <a:noFill/>
          <a:ln>
            <a:noFill/>
          </a:ln>
        </p:spPr>
        <p:txBody>
          <a:bodyPr lIns="0" tIns="0" rIns="0" bIns="0"/>
          <a:lstStyle/>
          <a:p>
            <a:pPr algn="ctr">
              <a:lnSpc>
                <a:spcPct val="133000"/>
              </a:lnSpc>
              <a:buNone/>
            </a:pPr>
            <a:r>
              <a:rPr lang="zh-CN" sz="1800">
                <a:solidFill>
                  <a:srgbClr val="FFFFFF">
                    <a:alpha val="90000"/>
                  </a:srgbClr>
                </a:solidFill>
                <a:latin typeface="Noto Sans SC"/>
                <a:ea typeface="Noto Sans SC"/>
              </a:rPr>
              <a:t>申报前务必确认职业规划：若追求体制内认可或正高级职称，请慎重选择此系列，充分评估个人发展需求。</a:t>
            </a:r>
            <a:endParaRPr lang="zh-CN"/>
          </a:p>
        </p:txBody>
      </p:sp>
      <p:sp>
        <p:nvSpPr>
          <p:cNvPr id="3103924" name="Shape "/>
          <p:cNvSpPr>
            <a:spLocks noGrp="true"/>
          </p:cNvSpPr>
          <p:nvPr/>
        </p:nvSpPr>
        <p:spPr>
          <a:xfrm>
            <a:off x="9728200" y="6858000"/>
            <a:ext cx="4572000" cy="609600"/>
          </a:xfrm>
          <a:prstGeom prst="roundRect">
            <a:avLst>
              <a:gd name="adj" fmla="val 16666"/>
            </a:avLst>
          </a:prstGeom>
          <a:solidFill>
            <a:srgbClr val="FFFFFF">
              <a:alpha val="10000"/>
            </a:srgbClr>
          </a:solidFill>
          <a:ln w="12700">
            <a:solidFill>
              <a:srgbClr val="FFFFFF">
                <a:alpha val="30000"/>
              </a:srgbClr>
            </a:solidFill>
            <a:prstDash val="solid"/>
            <a:round/>
          </a:ln>
        </p:spPr>
        <p:txBody>
          <a:bodyPr/>
          <a:lstStyle/>
          <a:p>
            <a:endParaRPr lang="zh-CN"/>
          </a:p>
        </p:txBody>
      </p:sp>
      <p:sp>
        <p:nvSpPr>
          <p:cNvPr id="2125786" name="SimpleText "/>
          <p:cNvSpPr>
            <a:spLocks noGrp="true"/>
          </p:cNvSpPr>
          <p:nvPr>
            <p:ph type="body"/>
          </p:nvPr>
        </p:nvSpPr>
        <p:spPr>
          <a:xfrm>
            <a:off x="10490987" y="6991350"/>
            <a:ext cx="3390900" cy="342900"/>
          </a:xfrm>
          <a:prstGeom prst="rect">
            <a:avLst/>
          </a:prstGeom>
          <a:noFill/>
          <a:ln>
            <a:noFill/>
          </a:ln>
        </p:spPr>
        <p:txBody>
          <a:bodyPr lIns="0" tIns="0" rIns="0" bIns="0"/>
          <a:lstStyle/>
          <a:p>
            <a:pPr algn="l">
              <a:lnSpc>
                <a:spcPct val="125000"/>
              </a:lnSpc>
              <a:buNone/>
            </a:pPr>
            <a:r>
              <a:rPr lang="zh-CN" sz="1800" b="1">
                <a:solidFill>
                  <a:srgbClr val="FFFFFF"/>
                </a:solidFill>
                <a:latin typeface="Noto Sans SC"/>
                <a:ea typeface="Noto Sans SC"/>
              </a:rPr>
              <a:t>咨询对应评委会获取完整路径</a:t>
            </a:r>
            <a:endParaRPr lang="zh-CN"/>
          </a:p>
        </p:txBody>
      </p:sp>
      <p:sp>
        <p:nvSpPr>
          <p:cNvPr id="3103925"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787"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职称效力与层级界定</a:t>
            </a:r>
            <a:endParaRPr lang="zh-CN"/>
          </a:p>
        </p:txBody>
      </p:sp>
      <p:sp>
        <p:nvSpPr>
          <p:cNvPr id="3103926"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788"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927"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928"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929"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89"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930"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931"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2125790" name="SimpleText "/>
          <p:cNvSpPr>
            <a:spLocks noGrp="true"/>
          </p:cNvSpPr>
          <p:nvPr>
            <p:ph type="body"/>
          </p:nvPr>
        </p:nvSpPr>
        <p:spPr>
          <a:xfrm>
            <a:off x="2032000" y="2032000"/>
            <a:ext cx="10541000" cy="381000"/>
          </a:xfrm>
          <a:prstGeom prst="rect">
            <a:avLst/>
          </a:prstGeom>
          <a:noFill/>
          <a:ln>
            <a:noFill/>
          </a:ln>
        </p:spPr>
        <p:txBody>
          <a:bodyPr lIns="0" tIns="0" rIns="0" bIns="0"/>
          <a:lstStyle/>
          <a:p>
            <a:pPr algn="l">
              <a:lnSpc>
                <a:spcPct val="125000"/>
              </a:lnSpc>
              <a:buNone/>
            </a:pPr>
            <a:r>
              <a:rPr lang="zh-CN" sz="2000" b="1">
                <a:solidFill>
                  <a:srgbClr val="00796B"/>
                </a:solidFill>
                <a:latin typeface="Noto Sans SC"/>
                <a:ea typeface="Noto Sans SC"/>
              </a:rPr>
              <a:t>CHAPTER 02</a:t>
            </a:r>
            <a:endParaRPr lang="zh-CN"/>
          </a:p>
        </p:txBody>
      </p:sp>
      <p:sp>
        <p:nvSpPr>
          <p:cNvPr id="2125791" name="SimpleText "/>
          <p:cNvSpPr>
            <a:spLocks noGrp="true"/>
          </p:cNvSpPr>
          <p:nvPr>
            <p:ph type="body"/>
          </p:nvPr>
        </p:nvSpPr>
        <p:spPr>
          <a:xfrm>
            <a:off x="2032000" y="2616200"/>
            <a:ext cx="11074400" cy="762000"/>
          </a:xfrm>
          <a:prstGeom prst="rect">
            <a:avLst/>
          </a:prstGeom>
          <a:noFill/>
          <a:ln>
            <a:noFill/>
          </a:ln>
        </p:spPr>
        <p:txBody>
          <a:bodyPr lIns="0" tIns="0" rIns="0" bIns="0"/>
          <a:lstStyle/>
          <a:p>
            <a:pPr algn="l">
              <a:lnSpc>
                <a:spcPct val="108000"/>
              </a:lnSpc>
              <a:buNone/>
            </a:pPr>
            <a:r>
              <a:rPr lang="zh-CN" sz="4800" b="1">
                <a:solidFill>
                  <a:srgbClr val="1E293B"/>
                </a:solidFill>
                <a:latin typeface="Noto Sans SC"/>
                <a:ea typeface="Noto Sans SC"/>
              </a:rPr>
              <a:t>转换规则</a:t>
            </a:r>
            <a:endParaRPr lang="zh-CN"/>
          </a:p>
        </p:txBody>
      </p:sp>
      <p:sp>
        <p:nvSpPr>
          <p:cNvPr id="2125792" name="SimpleText "/>
          <p:cNvSpPr>
            <a:spLocks noGrp="true"/>
          </p:cNvSpPr>
          <p:nvPr>
            <p:ph type="body"/>
          </p:nvPr>
        </p:nvSpPr>
        <p:spPr>
          <a:xfrm>
            <a:off x="2032000" y="3683000"/>
            <a:ext cx="10617200" cy="457200"/>
          </a:xfrm>
          <a:prstGeom prst="rect">
            <a:avLst/>
          </a:prstGeom>
          <a:noFill/>
          <a:ln>
            <a:noFill/>
          </a:ln>
        </p:spPr>
        <p:txBody>
          <a:bodyPr lIns="0" tIns="0" rIns="0" bIns="0"/>
          <a:lstStyle/>
          <a:p>
            <a:pPr algn="l">
              <a:lnSpc>
                <a:spcPct val="125000"/>
              </a:lnSpc>
              <a:buNone/>
            </a:pPr>
            <a:r>
              <a:rPr lang="zh-CN" sz="2400">
                <a:solidFill>
                  <a:srgbClr val="64748B"/>
                </a:solidFill>
                <a:latin typeface="Noto Sans SC"/>
                <a:ea typeface="Noto Sans SC"/>
              </a:rPr>
              <a:t>跨系列申报与转岗改行路径</a:t>
            </a:r>
            <a:endParaRPr lang="zh-C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932"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933"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934"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793"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935"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936"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937" name="Shape "/>
          <p:cNvSpPr>
            <a:spLocks noGrp="true"/>
          </p:cNvSpPr>
          <p:nvPr/>
        </p:nvSpPr>
        <p:spPr>
          <a:xfrm>
            <a:off x="508000" y="1524000"/>
            <a:ext cx="14224000" cy="762000"/>
          </a:xfrm>
          <a:prstGeom prst="rect">
            <a:avLst/>
          </a:prstGeom>
          <a:noFill/>
          <a:ln>
            <a:noFill/>
          </a:ln>
        </p:spPr>
        <p:txBody>
          <a:bodyPr/>
          <a:lstStyle/>
          <a:p>
            <a:endParaRPr lang="zh-CN"/>
          </a:p>
        </p:txBody>
      </p:sp>
      <p:sp>
        <p:nvSpPr>
          <p:cNvPr id="2125794" name="SimpleText "/>
          <p:cNvSpPr>
            <a:spLocks noGrp="true"/>
          </p:cNvSpPr>
          <p:nvPr>
            <p:ph type="body"/>
          </p:nvPr>
        </p:nvSpPr>
        <p:spPr>
          <a:xfrm>
            <a:off x="508000" y="1619250"/>
            <a:ext cx="2679700" cy="558800"/>
          </a:xfrm>
          <a:prstGeom prst="rect">
            <a:avLst/>
          </a:prstGeom>
          <a:noFill/>
          <a:ln>
            <a:noFill/>
          </a:ln>
        </p:spPr>
        <p:txBody>
          <a:bodyPr lIns="0" tIns="0" rIns="0" bIns="0"/>
          <a:lstStyle/>
          <a:p>
            <a:pPr algn="l">
              <a:lnSpc>
                <a:spcPct val="133000"/>
              </a:lnSpc>
              <a:buNone/>
            </a:pPr>
            <a:r>
              <a:rPr lang="zh-CN" sz="2800" b="1">
                <a:solidFill>
                  <a:srgbClr val="00796B"/>
                </a:solidFill>
                <a:latin typeface="Noto Sans SC"/>
                <a:ea typeface="Noto Sans SC"/>
              </a:rPr>
              <a:t>政策核心要点</a:t>
            </a:r>
            <a:endParaRPr lang="zh-CN"/>
          </a:p>
        </p:txBody>
      </p:sp>
      <p:sp>
        <p:nvSpPr>
          <p:cNvPr id="3103938" name="Shape "/>
          <p:cNvSpPr>
            <a:spLocks noGrp="true"/>
          </p:cNvSpPr>
          <p:nvPr/>
        </p:nvSpPr>
        <p:spPr>
          <a:xfrm>
            <a:off x="508000" y="2540000"/>
            <a:ext cx="9144000" cy="5588000"/>
          </a:xfrm>
          <a:prstGeom prst="roundRect">
            <a:avLst>
              <a:gd name="adj" fmla="val 1818"/>
            </a:avLst>
          </a:prstGeom>
          <a:solidFill>
            <a:srgbClr val="FFFFFF"/>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sp>
        <p:nvSpPr>
          <p:cNvPr id="3103939" name="Shape "/>
          <p:cNvSpPr>
            <a:spLocks noGrp="true"/>
          </p:cNvSpPr>
          <p:nvPr/>
        </p:nvSpPr>
        <p:spPr>
          <a:xfrm>
            <a:off x="927100" y="2959100"/>
            <a:ext cx="8331200" cy="1219200"/>
          </a:xfrm>
          <a:prstGeom prst="roundRect">
            <a:avLst>
              <a:gd name="adj" fmla="val 8333"/>
            </a:avLst>
          </a:prstGeom>
          <a:solidFill>
            <a:srgbClr val="F0FDFA"/>
          </a:solidFill>
          <a:ln w="12700">
            <a:solidFill>
              <a:srgbClr val="4DB6AC">
                <a:alpha val="30000"/>
              </a:srgbClr>
            </a:solidFill>
            <a:prstDash val="solid"/>
            <a:round/>
          </a:ln>
        </p:spPr>
        <p:txBody>
          <a:bodyPr/>
          <a:lstStyle/>
          <a:p>
            <a:endParaRPr lang="zh-CN"/>
          </a:p>
        </p:txBody>
      </p:sp>
      <p:sp>
        <p:nvSpPr>
          <p:cNvPr id="2125795" name="SimpleText "/>
          <p:cNvSpPr>
            <a:spLocks noGrp="true"/>
          </p:cNvSpPr>
          <p:nvPr>
            <p:ph type="body"/>
          </p:nvPr>
        </p:nvSpPr>
        <p:spPr>
          <a:xfrm>
            <a:off x="1193800" y="3225800"/>
            <a:ext cx="8140700" cy="292100"/>
          </a:xfrm>
          <a:prstGeom prst="rect">
            <a:avLst/>
          </a:prstGeom>
          <a:noFill/>
          <a:ln>
            <a:noFill/>
          </a:ln>
        </p:spPr>
        <p:txBody>
          <a:bodyPr lIns="0" tIns="0" rIns="0" bIns="0"/>
          <a:lstStyle/>
          <a:p>
            <a:pPr algn="l">
              <a:lnSpc>
                <a:spcPct val="108000"/>
              </a:lnSpc>
              <a:buNone/>
            </a:pPr>
            <a:r>
              <a:rPr lang="zh-CN" sz="1800" b="1">
                <a:solidFill>
                  <a:srgbClr val="00796B"/>
                </a:solidFill>
                <a:latin typeface="Noto Sans SC"/>
                <a:ea typeface="Noto Sans SC"/>
              </a:rPr>
              <a:t>顺畅衔接路径</a:t>
            </a:r>
            <a:endParaRPr lang="zh-CN"/>
          </a:p>
        </p:txBody>
      </p:sp>
      <p:sp>
        <p:nvSpPr>
          <p:cNvPr id="2125796" name="SimpleText "/>
          <p:cNvSpPr>
            <a:spLocks noGrp="true"/>
          </p:cNvSpPr>
          <p:nvPr>
            <p:ph type="body"/>
          </p:nvPr>
        </p:nvSpPr>
        <p:spPr>
          <a:xfrm>
            <a:off x="1193800" y="3613150"/>
            <a:ext cx="7797800" cy="6096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已取得其他系列职称的专业技术人员，若希望申报民营企业工程系列的高一级职称，政策提供了顺畅的衔接路径。</a:t>
            </a:r>
            <a:endParaRPr lang="zh-CN"/>
          </a:p>
        </p:txBody>
      </p:sp>
      <p:sp>
        <p:nvSpPr>
          <p:cNvPr id="3103940" name="Shape "/>
          <p:cNvSpPr>
            <a:spLocks noGrp="true"/>
          </p:cNvSpPr>
          <p:nvPr/>
        </p:nvSpPr>
        <p:spPr>
          <a:xfrm>
            <a:off x="927100" y="4406900"/>
            <a:ext cx="355600" cy="355600"/>
          </a:xfrm>
          <a:prstGeom prst="roundRect">
            <a:avLst>
              <a:gd name="adj" fmla="val 50000"/>
            </a:avLst>
          </a:prstGeom>
          <a:solidFill>
            <a:srgbClr val="E65100"/>
          </a:solidFill>
          <a:ln>
            <a:noFill/>
          </a:ln>
          <a:effectLst>
            <a:outerShdw blurRad="25400" dist="12700" dir="5400000" algn="ctr">
              <a:srgbClr val="000000">
                <a:alpha val="5000"/>
              </a:srgbClr>
            </a:outerShdw>
          </a:effectLst>
        </p:spPr>
        <p:txBody>
          <a:bodyPr wrap="square" lIns="0" tIns="0" rIns="0" bIns="0" rtlCol="0" anchor="ctr"/>
          <a:lstStyle/>
          <a:p>
            <a:pPr algn="ctr">
              <a:lnSpc>
                <a:spcPct val="125000"/>
              </a:lnSpc>
              <a:buNone/>
            </a:pPr>
            <a:r>
              <a:rPr lang="zh-CN" sz="1400" b="1">
                <a:solidFill>
                  <a:srgbClr val="FFFFFF"/>
                </a:solidFill>
                <a:latin typeface="Noto Sans SC"/>
                <a:ea typeface="Noto Sans SC"/>
              </a:rPr>
              <a:t>1</a:t>
            </a:r>
            <a:endParaRPr lang="zh-CN"/>
          </a:p>
        </p:txBody>
      </p:sp>
      <p:sp>
        <p:nvSpPr>
          <p:cNvPr id="2125797" name="SimpleText "/>
          <p:cNvSpPr>
            <a:spLocks noGrp="true"/>
          </p:cNvSpPr>
          <p:nvPr>
            <p:ph type="body"/>
          </p:nvPr>
        </p:nvSpPr>
        <p:spPr>
          <a:xfrm>
            <a:off x="1485900" y="4381500"/>
            <a:ext cx="8115300" cy="292100"/>
          </a:xfrm>
          <a:prstGeom prst="rect">
            <a:avLst/>
          </a:prstGeom>
          <a:noFill/>
          <a:ln>
            <a:noFill/>
          </a:ln>
        </p:spPr>
        <p:txBody>
          <a:bodyPr lIns="0" tIns="0" rIns="0" bIns="0"/>
          <a:lstStyle/>
          <a:p>
            <a:pPr algn="l">
              <a:lnSpc>
                <a:spcPct val="108000"/>
              </a:lnSpc>
              <a:buNone/>
            </a:pPr>
            <a:r>
              <a:rPr lang="zh-CN" sz="1800" b="1">
                <a:solidFill>
                  <a:srgbClr val="1E293B"/>
                </a:solidFill>
                <a:latin typeface="Noto Sans SC"/>
                <a:ea typeface="Noto Sans SC"/>
              </a:rPr>
              <a:t>专业相同或相近</a:t>
            </a:r>
            <a:endParaRPr lang="zh-CN"/>
          </a:p>
        </p:txBody>
      </p:sp>
      <p:sp>
        <p:nvSpPr>
          <p:cNvPr id="2125798" name="SimpleText "/>
          <p:cNvSpPr>
            <a:spLocks noGrp="true"/>
          </p:cNvSpPr>
          <p:nvPr>
            <p:ph type="body"/>
          </p:nvPr>
        </p:nvSpPr>
        <p:spPr>
          <a:xfrm>
            <a:off x="1485900" y="4743450"/>
            <a:ext cx="7772400" cy="6096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原取得的职称评审专业与拟申报的民营企业工程系列专业相同或相近，即可直接申报高一级职称。</a:t>
            </a:r>
            <a:endParaRPr lang="zh-CN"/>
          </a:p>
        </p:txBody>
      </p:sp>
      <p:sp>
        <p:nvSpPr>
          <p:cNvPr id="3103941" name="Shape "/>
          <p:cNvSpPr>
            <a:spLocks noGrp="true"/>
          </p:cNvSpPr>
          <p:nvPr/>
        </p:nvSpPr>
        <p:spPr>
          <a:xfrm>
            <a:off x="927100" y="5626100"/>
            <a:ext cx="355600" cy="355600"/>
          </a:xfrm>
          <a:prstGeom prst="roundRect">
            <a:avLst>
              <a:gd name="adj" fmla="val 50000"/>
            </a:avLst>
          </a:prstGeom>
          <a:solidFill>
            <a:srgbClr val="00796B"/>
          </a:solidFill>
          <a:ln>
            <a:noFill/>
          </a:ln>
          <a:effectLst>
            <a:outerShdw blurRad="25400" dist="12700" dir="5400000" algn="ctr">
              <a:srgbClr val="000000">
                <a:alpha val="5000"/>
              </a:srgbClr>
            </a:outerShdw>
          </a:effectLst>
        </p:spPr>
        <p:txBody>
          <a:bodyPr wrap="square" lIns="0" tIns="0" rIns="0" bIns="0" rtlCol="0" anchor="ctr"/>
          <a:lstStyle/>
          <a:p>
            <a:pPr algn="ctr">
              <a:lnSpc>
                <a:spcPct val="125000"/>
              </a:lnSpc>
              <a:buNone/>
            </a:pPr>
            <a:r>
              <a:rPr lang="zh-CN" sz="1400" b="1">
                <a:solidFill>
                  <a:srgbClr val="FFFFFF"/>
                </a:solidFill>
                <a:latin typeface="Noto Sans SC"/>
                <a:ea typeface="Noto Sans SC"/>
              </a:rPr>
              <a:t>2</a:t>
            </a:r>
            <a:endParaRPr lang="zh-CN"/>
          </a:p>
        </p:txBody>
      </p:sp>
      <p:sp>
        <p:nvSpPr>
          <p:cNvPr id="2125799" name="SimpleText "/>
          <p:cNvSpPr>
            <a:spLocks noGrp="true"/>
          </p:cNvSpPr>
          <p:nvPr>
            <p:ph type="body"/>
          </p:nvPr>
        </p:nvSpPr>
        <p:spPr>
          <a:xfrm>
            <a:off x="1485900" y="5600700"/>
            <a:ext cx="8115300" cy="292100"/>
          </a:xfrm>
          <a:prstGeom prst="rect">
            <a:avLst/>
          </a:prstGeom>
          <a:noFill/>
          <a:ln>
            <a:noFill/>
          </a:ln>
        </p:spPr>
        <p:txBody>
          <a:bodyPr lIns="0" tIns="0" rIns="0" bIns="0"/>
          <a:lstStyle/>
          <a:p>
            <a:pPr algn="l">
              <a:lnSpc>
                <a:spcPct val="108000"/>
              </a:lnSpc>
              <a:buNone/>
            </a:pPr>
            <a:r>
              <a:rPr lang="zh-CN" sz="1800" b="1">
                <a:solidFill>
                  <a:srgbClr val="1E293B"/>
                </a:solidFill>
                <a:latin typeface="Noto Sans SC"/>
                <a:ea typeface="Noto Sans SC"/>
              </a:rPr>
              <a:t>免去繁琐转评</a:t>
            </a:r>
            <a:endParaRPr lang="zh-CN"/>
          </a:p>
        </p:txBody>
      </p:sp>
      <p:sp>
        <p:nvSpPr>
          <p:cNvPr id="2125800" name="SimpleText "/>
          <p:cNvSpPr>
            <a:spLocks noGrp="true"/>
          </p:cNvSpPr>
          <p:nvPr>
            <p:ph type="body"/>
          </p:nvPr>
        </p:nvSpPr>
        <p:spPr>
          <a:xfrm>
            <a:off x="1485900" y="5962650"/>
            <a:ext cx="7772400" cy="6096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无需进行繁琐的转评程序，充分利用已有的职称资历加速职业晋升，避免重复评价造成的资源浪费。</a:t>
            </a:r>
            <a:endParaRPr lang="zh-CN"/>
          </a:p>
        </p:txBody>
      </p:sp>
      <p:sp>
        <p:nvSpPr>
          <p:cNvPr id="3103942" name="Shape "/>
          <p:cNvSpPr>
            <a:spLocks noGrp="true"/>
          </p:cNvSpPr>
          <p:nvPr/>
        </p:nvSpPr>
        <p:spPr>
          <a:xfrm>
            <a:off x="927100" y="6819900"/>
            <a:ext cx="8331200" cy="914400"/>
          </a:xfrm>
          <a:prstGeom prst="roundRect">
            <a:avLst>
              <a:gd name="adj" fmla="val 11111"/>
            </a:avLst>
          </a:prstGeom>
          <a:solidFill>
            <a:srgbClr val="F8FAFC"/>
          </a:solidFill>
          <a:ln w="12700">
            <a:solidFill>
              <a:srgbClr val="E2E8F0"/>
            </a:solidFill>
            <a:prstDash val="solid"/>
            <a:round/>
          </a:ln>
        </p:spPr>
        <p:txBody>
          <a:bodyPr/>
          <a:lstStyle/>
          <a:p>
            <a:endParaRPr lang="zh-CN"/>
          </a:p>
        </p:txBody>
      </p:sp>
      <p:sp>
        <p:nvSpPr>
          <p:cNvPr id="3103943" name="Shape "/>
          <p:cNvSpPr>
            <a:spLocks noGrp="true"/>
          </p:cNvSpPr>
          <p:nvPr/>
        </p:nvSpPr>
        <p:spPr>
          <a:xfrm>
            <a:off x="1193800" y="7023100"/>
            <a:ext cx="508000" cy="508000"/>
          </a:xfrm>
          <a:prstGeom prst="roundRect">
            <a:avLst>
              <a:gd name="adj" fmla="val 50000"/>
            </a:avLst>
          </a:prstGeom>
          <a:solidFill>
            <a:srgbClr val="FFFFFF"/>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pic>
        <p:nvPicPr>
          <p:cNvPr id="3103944" name="SpecialShape "/>
          <p:cNvPicPr/>
          <p:nvPr/>
        </p:nvPicPr>
        <p:blipFill>
          <a:blip r:embed="rId1"/>
          <a:stretch>
            <a:fillRect/>
          </a:stretch>
        </p:blipFill>
        <p:spPr>
          <a:xfrm>
            <a:off x="1320800" y="7150100"/>
            <a:ext cx="254000" cy="254000"/>
          </a:xfrm>
          <a:prstGeom prst="rect">
            <a:avLst/>
          </a:prstGeom>
        </p:spPr>
      </p:pic>
      <p:sp>
        <p:nvSpPr>
          <p:cNvPr id="2125801" name="SimpleText "/>
          <p:cNvSpPr>
            <a:spLocks noGrp="true"/>
          </p:cNvSpPr>
          <p:nvPr>
            <p:ph type="body"/>
          </p:nvPr>
        </p:nvSpPr>
        <p:spPr>
          <a:xfrm>
            <a:off x="1905000" y="6972300"/>
            <a:ext cx="7086600" cy="609600"/>
          </a:xfrm>
          <a:prstGeom prst="rect">
            <a:avLst/>
          </a:prstGeom>
          <a:noFill/>
          <a:ln>
            <a:noFill/>
          </a:ln>
        </p:spPr>
        <p:txBody>
          <a:bodyPr lIns="0" tIns="0" rIns="0" bIns="0"/>
          <a:lstStyle/>
          <a:p>
            <a:pPr algn="l">
              <a:lnSpc>
                <a:spcPct val="125000"/>
              </a:lnSpc>
              <a:buNone/>
            </a:pPr>
            <a:r>
              <a:rPr lang="zh-CN" sz="1600" b="1">
                <a:solidFill>
                  <a:srgbClr val="00796B"/>
                </a:solidFill>
                <a:latin typeface="Noto Sans SC"/>
                <a:ea typeface="Noto Sans SC"/>
              </a:rPr>
              <a:t>申报示例：</a:t>
            </a:r>
            <a:r>
              <a:rPr lang="zh-CN" sz="1600">
                <a:solidFill>
                  <a:srgbClr val="64748B"/>
                </a:solidFill>
                <a:latin typeface="Noto Sans SC"/>
                <a:ea typeface="Noto Sans SC"/>
              </a:rPr>
              <a:t>住建部门颁发的建筑类专业中级职称，可直接利用现有资格申报民企工程系列建筑专业高级工程师。</a:t>
            </a:r>
            <a:endParaRPr lang="zh-CN"/>
          </a:p>
        </p:txBody>
      </p:sp>
      <p:sp>
        <p:nvSpPr>
          <p:cNvPr id="3103945" name="Shape "/>
          <p:cNvSpPr>
            <a:spLocks noGrp="true"/>
          </p:cNvSpPr>
          <p:nvPr/>
        </p:nvSpPr>
        <p:spPr>
          <a:xfrm>
            <a:off x="9956800" y="2540000"/>
            <a:ext cx="4775200" cy="2667000"/>
          </a:xfrm>
          <a:prstGeom prst="roundRect">
            <a:avLst>
              <a:gd name="adj" fmla="val 3809"/>
            </a:avLst>
          </a:prstGeom>
          <a:gradFill rotWithShape="false">
            <a:gsLst>
              <a:gs pos="0">
                <a:srgbClr val="00796B"/>
              </a:gs>
              <a:gs pos="100000">
                <a:srgbClr val="4DB6AC"/>
              </a:gs>
            </a:gsLst>
            <a:lin ang="2700000" scaled="true"/>
          </a:gradFill>
          <a:ln>
            <a:noFill/>
          </a:ln>
          <a:effectLst>
            <a:outerShdw blurRad="25400" dist="12700" dir="5400000" algn="ctr">
              <a:srgbClr val="000000">
                <a:alpha val="5000"/>
              </a:srgbClr>
            </a:outerShdw>
          </a:effectLst>
        </p:spPr>
        <p:txBody>
          <a:bodyPr/>
          <a:lstStyle/>
          <a:p>
            <a:endParaRPr lang="zh-CN"/>
          </a:p>
        </p:txBody>
      </p:sp>
      <p:sp>
        <p:nvSpPr>
          <p:cNvPr id="3103946" name="Shape "/>
          <p:cNvSpPr>
            <a:spLocks noGrp="true"/>
          </p:cNvSpPr>
          <p:nvPr/>
        </p:nvSpPr>
        <p:spPr>
          <a:xfrm>
            <a:off x="10312400" y="2895600"/>
            <a:ext cx="711200" cy="711200"/>
          </a:xfrm>
          <a:prstGeom prst="roundRect">
            <a:avLst>
              <a:gd name="adj" fmla="val 50000"/>
            </a:avLst>
          </a:prstGeom>
          <a:solidFill>
            <a:srgbClr val="FFFFFF"/>
          </a:solidFill>
          <a:ln>
            <a:noFill/>
          </a:ln>
        </p:spPr>
        <p:txBody>
          <a:bodyPr/>
          <a:lstStyle/>
          <a:p>
            <a:endParaRPr lang="zh-CN"/>
          </a:p>
        </p:txBody>
      </p:sp>
      <p:pic>
        <p:nvPicPr>
          <p:cNvPr id="3103947" name="SpecialShape "/>
          <p:cNvPicPr/>
          <p:nvPr/>
        </p:nvPicPr>
        <p:blipFill>
          <a:blip r:embed="rId2"/>
          <a:stretch>
            <a:fillRect/>
          </a:stretch>
        </p:blipFill>
        <p:spPr>
          <a:xfrm>
            <a:off x="10490200" y="3073400"/>
            <a:ext cx="355600" cy="355600"/>
          </a:xfrm>
          <a:prstGeom prst="rect">
            <a:avLst/>
          </a:prstGeom>
        </p:spPr>
      </p:pic>
      <p:sp>
        <p:nvSpPr>
          <p:cNvPr id="2125802" name="SimpleText "/>
          <p:cNvSpPr>
            <a:spLocks noGrp="true"/>
          </p:cNvSpPr>
          <p:nvPr>
            <p:ph type="body"/>
          </p:nvPr>
        </p:nvSpPr>
        <p:spPr>
          <a:xfrm>
            <a:off x="10312400" y="3740150"/>
            <a:ext cx="4483100" cy="355600"/>
          </a:xfrm>
          <a:prstGeom prst="rect">
            <a:avLst/>
          </a:prstGeom>
          <a:noFill/>
          <a:ln>
            <a:noFill/>
          </a:ln>
        </p:spPr>
        <p:txBody>
          <a:bodyPr lIns="0" tIns="0" rIns="0" bIns="0"/>
          <a:lstStyle/>
          <a:p>
            <a:pPr algn="l">
              <a:lnSpc>
                <a:spcPct val="108000"/>
              </a:lnSpc>
              <a:buNone/>
            </a:pPr>
            <a:r>
              <a:rPr lang="zh-CN" sz="2200" b="1">
                <a:solidFill>
                  <a:srgbClr val="FFFFFF"/>
                </a:solidFill>
                <a:latin typeface="Noto Sans SC"/>
                <a:ea typeface="Noto Sans SC"/>
              </a:rPr>
              <a:t>降低申报门槛</a:t>
            </a:r>
            <a:endParaRPr lang="zh-CN"/>
          </a:p>
        </p:txBody>
      </p:sp>
      <p:sp>
        <p:nvSpPr>
          <p:cNvPr id="2125803" name="SimpleText "/>
          <p:cNvSpPr>
            <a:spLocks noGrp="true"/>
          </p:cNvSpPr>
          <p:nvPr>
            <p:ph type="body"/>
          </p:nvPr>
        </p:nvSpPr>
        <p:spPr>
          <a:xfrm>
            <a:off x="10312400" y="4241800"/>
            <a:ext cx="4064000" cy="609600"/>
          </a:xfrm>
          <a:prstGeom prst="rect">
            <a:avLst/>
          </a:prstGeom>
          <a:noFill/>
          <a:ln>
            <a:noFill/>
          </a:ln>
        </p:spPr>
        <p:txBody>
          <a:bodyPr lIns="0" tIns="0" rIns="0" bIns="0"/>
          <a:lstStyle/>
          <a:p>
            <a:pPr algn="l">
              <a:lnSpc>
                <a:spcPct val="125000"/>
              </a:lnSpc>
              <a:buNone/>
            </a:pPr>
            <a:r>
              <a:rPr lang="zh-CN" sz="1600">
                <a:solidFill>
                  <a:srgbClr val="FFFFFF">
                    <a:alpha val="90000"/>
                  </a:srgbClr>
                </a:solidFill>
                <a:latin typeface="Noto Sans SC"/>
                <a:ea typeface="Noto Sans SC"/>
              </a:rPr>
              <a:t>体现了对专业技术人才既有能力的认可，实现从其他系列到民企工程系列的平滑过渡。</a:t>
            </a:r>
            <a:endParaRPr lang="zh-CN"/>
          </a:p>
        </p:txBody>
      </p:sp>
      <p:sp>
        <p:nvSpPr>
          <p:cNvPr id="3103948" name="Shape "/>
          <p:cNvSpPr>
            <a:spLocks noGrp="true"/>
          </p:cNvSpPr>
          <p:nvPr/>
        </p:nvSpPr>
        <p:spPr>
          <a:xfrm>
            <a:off x="9956800" y="5461000"/>
            <a:ext cx="4775200" cy="2667000"/>
          </a:xfrm>
          <a:prstGeom prst="roundRect">
            <a:avLst>
              <a:gd name="adj" fmla="val 3809"/>
            </a:avLst>
          </a:prstGeom>
          <a:solidFill>
            <a:srgbClr val="FFFFFF"/>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pic>
        <p:nvPicPr>
          <p:cNvPr id="3103949" name="SpecialShape "/>
          <p:cNvPicPr/>
          <p:nvPr/>
        </p:nvPicPr>
        <p:blipFill>
          <a:blip r:embed="rId3"/>
          <a:stretch>
            <a:fillRect/>
          </a:stretch>
        </p:blipFill>
        <p:spPr>
          <a:xfrm>
            <a:off x="10325100" y="5861050"/>
            <a:ext cx="254000" cy="254000"/>
          </a:xfrm>
          <a:prstGeom prst="rect">
            <a:avLst/>
          </a:prstGeom>
        </p:spPr>
      </p:pic>
      <p:sp>
        <p:nvSpPr>
          <p:cNvPr id="2125804" name="SimpleText "/>
          <p:cNvSpPr>
            <a:spLocks noGrp="true"/>
          </p:cNvSpPr>
          <p:nvPr>
            <p:ph type="body"/>
          </p:nvPr>
        </p:nvSpPr>
        <p:spPr>
          <a:xfrm>
            <a:off x="10706100" y="5829300"/>
            <a:ext cx="1905000" cy="317500"/>
          </a:xfrm>
          <a:prstGeom prst="rect">
            <a:avLst/>
          </a:prstGeom>
          <a:noFill/>
          <a:ln>
            <a:noFill/>
          </a:ln>
        </p:spPr>
        <p:txBody>
          <a:bodyPr lIns="0" tIns="0" rIns="0" bIns="0"/>
          <a:lstStyle/>
          <a:p>
            <a:pPr algn="l">
              <a:lnSpc>
                <a:spcPct val="108000"/>
              </a:lnSpc>
              <a:buNone/>
            </a:pPr>
            <a:r>
              <a:rPr lang="zh-CN" sz="2000">
                <a:solidFill>
                  <a:srgbClr val="1E293B"/>
                </a:solidFill>
                <a:latin typeface="Noto Sans SC"/>
                <a:ea typeface="Noto Sans SC"/>
              </a:rPr>
              <a:t>申报核心条件</a:t>
            </a:r>
            <a:endParaRPr lang="zh-CN"/>
          </a:p>
        </p:txBody>
      </p:sp>
      <p:sp>
        <p:nvSpPr>
          <p:cNvPr id="3103950" name="Shape "/>
          <p:cNvSpPr>
            <a:spLocks noGrp="true"/>
          </p:cNvSpPr>
          <p:nvPr/>
        </p:nvSpPr>
        <p:spPr>
          <a:xfrm>
            <a:off x="10325100" y="6496050"/>
            <a:ext cx="4038600" cy="254000"/>
          </a:xfrm>
          <a:prstGeom prst="rect">
            <a:avLst/>
          </a:prstGeom>
          <a:noFill/>
          <a:ln>
            <a:noFill/>
          </a:ln>
        </p:spPr>
        <p:txBody>
          <a:bodyPr/>
          <a:lstStyle/>
          <a:p>
            <a:endParaRPr lang="zh-CN"/>
          </a:p>
        </p:txBody>
      </p:sp>
      <p:sp>
        <p:nvSpPr>
          <p:cNvPr id="3103951" name="Shape "/>
          <p:cNvSpPr>
            <a:spLocks noGrp="true"/>
          </p:cNvSpPr>
          <p:nvPr/>
        </p:nvSpPr>
        <p:spPr>
          <a:xfrm>
            <a:off x="10325100" y="6572250"/>
            <a:ext cx="101600" cy="101600"/>
          </a:xfrm>
          <a:prstGeom prst="roundRect">
            <a:avLst>
              <a:gd name="adj" fmla="val 50000"/>
            </a:avLst>
          </a:prstGeom>
          <a:solidFill>
            <a:srgbClr val="4DB6AC"/>
          </a:solidFill>
          <a:ln>
            <a:noFill/>
          </a:ln>
        </p:spPr>
        <p:txBody>
          <a:bodyPr/>
          <a:lstStyle/>
          <a:p>
            <a:endParaRPr lang="zh-CN"/>
          </a:p>
        </p:txBody>
      </p:sp>
      <p:sp>
        <p:nvSpPr>
          <p:cNvPr id="2125805" name="SimpleText "/>
          <p:cNvSpPr>
            <a:spLocks noGrp="true"/>
          </p:cNvSpPr>
          <p:nvPr>
            <p:ph type="body"/>
          </p:nvPr>
        </p:nvSpPr>
        <p:spPr>
          <a:xfrm>
            <a:off x="10579100" y="6496050"/>
            <a:ext cx="2146300" cy="2540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已取得其他系列职称</a:t>
            </a:r>
            <a:endParaRPr lang="zh-CN"/>
          </a:p>
        </p:txBody>
      </p:sp>
      <p:sp>
        <p:nvSpPr>
          <p:cNvPr id="3103952" name="Shape "/>
          <p:cNvSpPr>
            <a:spLocks noGrp="true"/>
          </p:cNvSpPr>
          <p:nvPr/>
        </p:nvSpPr>
        <p:spPr>
          <a:xfrm>
            <a:off x="10325100" y="6953250"/>
            <a:ext cx="4038600" cy="254000"/>
          </a:xfrm>
          <a:prstGeom prst="rect">
            <a:avLst/>
          </a:prstGeom>
          <a:noFill/>
          <a:ln>
            <a:noFill/>
          </a:ln>
        </p:spPr>
        <p:txBody>
          <a:bodyPr/>
          <a:lstStyle/>
          <a:p>
            <a:endParaRPr lang="zh-CN"/>
          </a:p>
        </p:txBody>
      </p:sp>
      <p:sp>
        <p:nvSpPr>
          <p:cNvPr id="3103953" name="Shape "/>
          <p:cNvSpPr>
            <a:spLocks noGrp="true"/>
          </p:cNvSpPr>
          <p:nvPr/>
        </p:nvSpPr>
        <p:spPr>
          <a:xfrm>
            <a:off x="10325100" y="7029450"/>
            <a:ext cx="101600" cy="101600"/>
          </a:xfrm>
          <a:prstGeom prst="roundRect">
            <a:avLst>
              <a:gd name="adj" fmla="val 50000"/>
            </a:avLst>
          </a:prstGeom>
          <a:solidFill>
            <a:srgbClr val="4DB6AC"/>
          </a:solidFill>
          <a:ln>
            <a:noFill/>
          </a:ln>
        </p:spPr>
        <p:txBody>
          <a:bodyPr/>
          <a:lstStyle/>
          <a:p>
            <a:endParaRPr lang="zh-CN"/>
          </a:p>
        </p:txBody>
      </p:sp>
      <p:sp>
        <p:nvSpPr>
          <p:cNvPr id="2125806" name="SimpleText "/>
          <p:cNvSpPr>
            <a:spLocks noGrp="true"/>
          </p:cNvSpPr>
          <p:nvPr>
            <p:ph type="body"/>
          </p:nvPr>
        </p:nvSpPr>
        <p:spPr>
          <a:xfrm>
            <a:off x="10579100" y="6953250"/>
            <a:ext cx="2146300" cy="2540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专业方向相同或相近</a:t>
            </a:r>
            <a:endParaRPr lang="zh-CN"/>
          </a:p>
        </p:txBody>
      </p:sp>
      <p:sp>
        <p:nvSpPr>
          <p:cNvPr id="3103954" name="Shape "/>
          <p:cNvSpPr>
            <a:spLocks noGrp="true"/>
          </p:cNvSpPr>
          <p:nvPr/>
        </p:nvSpPr>
        <p:spPr>
          <a:xfrm>
            <a:off x="10325100" y="7410450"/>
            <a:ext cx="4038600" cy="254000"/>
          </a:xfrm>
          <a:prstGeom prst="rect">
            <a:avLst/>
          </a:prstGeom>
          <a:noFill/>
          <a:ln>
            <a:noFill/>
          </a:ln>
        </p:spPr>
        <p:txBody>
          <a:bodyPr/>
          <a:lstStyle/>
          <a:p>
            <a:endParaRPr lang="zh-CN"/>
          </a:p>
        </p:txBody>
      </p:sp>
      <p:sp>
        <p:nvSpPr>
          <p:cNvPr id="3103955" name="Shape "/>
          <p:cNvSpPr>
            <a:spLocks noGrp="true"/>
          </p:cNvSpPr>
          <p:nvPr/>
        </p:nvSpPr>
        <p:spPr>
          <a:xfrm>
            <a:off x="10325100" y="7486650"/>
            <a:ext cx="101600" cy="101600"/>
          </a:xfrm>
          <a:prstGeom prst="roundRect">
            <a:avLst>
              <a:gd name="adj" fmla="val 50000"/>
            </a:avLst>
          </a:prstGeom>
          <a:solidFill>
            <a:srgbClr val="4DB6AC"/>
          </a:solidFill>
          <a:ln>
            <a:noFill/>
          </a:ln>
        </p:spPr>
        <p:txBody>
          <a:bodyPr/>
          <a:lstStyle/>
          <a:p>
            <a:endParaRPr lang="zh-CN"/>
          </a:p>
        </p:txBody>
      </p:sp>
      <p:sp>
        <p:nvSpPr>
          <p:cNvPr id="2125807" name="SimpleText "/>
          <p:cNvSpPr>
            <a:spLocks noGrp="true"/>
          </p:cNvSpPr>
          <p:nvPr>
            <p:ph type="body"/>
          </p:nvPr>
        </p:nvSpPr>
        <p:spPr>
          <a:xfrm>
            <a:off x="10579100" y="7410450"/>
            <a:ext cx="2146300" cy="254000"/>
          </a:xfrm>
          <a:prstGeom prst="rect">
            <a:avLst/>
          </a:prstGeom>
          <a:noFill/>
          <a:ln>
            <a:noFill/>
          </a:ln>
        </p:spPr>
        <p:txBody>
          <a:bodyPr lIns="0" tIns="0" rIns="0" bIns="0"/>
          <a:lstStyle/>
          <a:p>
            <a:pPr algn="l">
              <a:lnSpc>
                <a:spcPct val="108000"/>
              </a:lnSpc>
              <a:buNone/>
            </a:pPr>
            <a:r>
              <a:rPr lang="zh-CN" sz="1600">
                <a:solidFill>
                  <a:srgbClr val="64748B"/>
                </a:solidFill>
                <a:latin typeface="Noto Sans SC"/>
                <a:ea typeface="Noto Sans SC"/>
              </a:rPr>
              <a:t>满足高一级职称资历</a:t>
            </a:r>
            <a:endParaRPr lang="zh-CN"/>
          </a:p>
        </p:txBody>
      </p:sp>
      <p:sp>
        <p:nvSpPr>
          <p:cNvPr id="244467" name="BorderLine_bottom"/>
          <p:cNvSpPr>
            <a:spLocks noGrp="true"/>
          </p:cNvSpPr>
          <p:nvPr/>
        </p:nvSpPr>
        <p:spPr>
          <a:xfrm>
            <a:off x="508000" y="2276475"/>
            <a:ext cx="14224000" cy="9525"/>
          </a:xfrm>
          <a:custGeom>
            <a:avLst/>
            <a:gdLst/>
            <a:ahLst/>
            <a:cxnLst/>
            <a:pathLst>
              <a:path w="14224000" h="9525">
                <a:moveTo>
                  <a:pt x="0" y="0"/>
                </a:moveTo>
                <a:lnTo>
                  <a:pt x="14224000" y="0"/>
                </a:lnTo>
                <a:lnTo>
                  <a:pt x="14224000" y="9525"/>
                </a:lnTo>
                <a:lnTo>
                  <a:pt x="0" y="9525"/>
                </a:lnTo>
                <a:close/>
              </a:path>
            </a:pathLst>
          </a:custGeom>
          <a:solidFill>
            <a:srgbClr val="E2E8F0"/>
          </a:solidFill>
          <a:ln>
            <a:noFill/>
          </a:ln>
        </p:spPr>
        <p:txBody>
          <a:bodyPr/>
          <a:lstStyle/>
          <a:p>
            <a:endParaRPr lang="zh-CN"/>
          </a:p>
        </p:txBody>
      </p:sp>
      <p:sp>
        <p:nvSpPr>
          <p:cNvPr id="3103956"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808"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外系列转报民企高工</a:t>
            </a:r>
            <a:endParaRPr lang="zh-CN"/>
          </a:p>
        </p:txBody>
      </p:sp>
      <p:sp>
        <p:nvSpPr>
          <p:cNvPr id="3103957"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809"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958"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959"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960"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10"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961"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962"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963" name="Shape "/>
          <p:cNvSpPr>
            <a:spLocks noGrp="true"/>
          </p:cNvSpPr>
          <p:nvPr/>
        </p:nvSpPr>
        <p:spPr>
          <a:xfrm>
            <a:off x="508000" y="1524000"/>
            <a:ext cx="8890000" cy="7112000"/>
          </a:xfrm>
          <a:prstGeom prst="roundRect">
            <a:avLst>
              <a:gd name="adj" fmla="val 1428"/>
            </a:avLst>
          </a:prstGeom>
          <a:solidFill>
            <a:srgbClr val="FFFFFF"/>
          </a:solidFill>
          <a:ln>
            <a:noFill/>
          </a:ln>
          <a:effectLst>
            <a:outerShdw blurRad="254000" dist="50800" dir="5400000" algn="ctr">
              <a:srgbClr val="000000">
                <a:alpha val="8000"/>
              </a:srgbClr>
            </a:outerShdw>
          </a:effectLst>
        </p:spPr>
        <p:txBody>
          <a:bodyPr/>
          <a:lstStyle/>
          <a:p>
            <a:endParaRPr lang="zh-CN"/>
          </a:p>
        </p:txBody>
      </p:sp>
      <p:sp>
        <p:nvSpPr>
          <p:cNvPr id="3103964" name="Shape "/>
          <p:cNvSpPr>
            <a:spLocks noGrp="true"/>
          </p:cNvSpPr>
          <p:nvPr/>
        </p:nvSpPr>
        <p:spPr>
          <a:xfrm>
            <a:off x="762000" y="1778000"/>
            <a:ext cx="508000" cy="508000"/>
          </a:xfrm>
          <a:prstGeom prst="roundRect">
            <a:avLst>
              <a:gd name="adj" fmla="val 50000"/>
            </a:avLst>
          </a:prstGeom>
          <a:solidFill>
            <a:srgbClr val="00796B">
              <a:alpha val="8000"/>
            </a:srgbClr>
          </a:solidFill>
          <a:ln>
            <a:noFill/>
          </a:ln>
        </p:spPr>
        <p:txBody>
          <a:bodyPr/>
          <a:lstStyle/>
          <a:p>
            <a:endParaRPr lang="zh-CN"/>
          </a:p>
        </p:txBody>
      </p:sp>
      <p:sp>
        <p:nvSpPr>
          <p:cNvPr id="3103965" name="Shape "/>
          <p:cNvSpPr>
            <a:spLocks noGrp="true"/>
          </p:cNvSpPr>
          <p:nvPr/>
        </p:nvSpPr>
        <p:spPr>
          <a:xfrm>
            <a:off x="14732000" y="8636000"/>
            <a:ext cx="1524000" cy="1524000"/>
          </a:xfrm>
          <a:prstGeom prst="roundRect">
            <a:avLst>
              <a:gd name="adj" fmla="val 50000"/>
            </a:avLst>
          </a:prstGeom>
          <a:solidFill>
            <a:srgbClr val="E65100">
              <a:alpha val="6000"/>
            </a:srgbClr>
          </a:solidFill>
          <a:ln>
            <a:noFill/>
          </a:ln>
        </p:spPr>
        <p:txBody>
          <a:bodyPr/>
          <a:lstStyle/>
          <a:p>
            <a:endParaRPr lang="zh-CN"/>
          </a:p>
        </p:txBody>
      </p:sp>
      <p:sp>
        <p:nvSpPr>
          <p:cNvPr id="2125811" name="SimpleText "/>
          <p:cNvSpPr>
            <a:spLocks noGrp="true"/>
          </p:cNvSpPr>
          <p:nvPr>
            <p:ph type="body"/>
          </p:nvPr>
        </p:nvSpPr>
        <p:spPr>
          <a:xfrm>
            <a:off x="914400" y="1930400"/>
            <a:ext cx="8534400" cy="3810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核心限制规定</a:t>
            </a:r>
            <a:endParaRPr lang="zh-CN"/>
          </a:p>
        </p:txBody>
      </p:sp>
      <p:sp>
        <p:nvSpPr>
          <p:cNvPr id="3103966" name="Shape "/>
          <p:cNvSpPr>
            <a:spLocks noGrp="true"/>
          </p:cNvSpPr>
          <p:nvPr/>
        </p:nvSpPr>
        <p:spPr>
          <a:xfrm>
            <a:off x="914400" y="2641600"/>
            <a:ext cx="8077200" cy="1651000"/>
          </a:xfrm>
          <a:prstGeom prst="roundRect">
            <a:avLst>
              <a:gd name="adj" fmla="val 6153"/>
            </a:avLst>
          </a:prstGeom>
          <a:solidFill>
            <a:srgbClr val="F8FAFC"/>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sp>
        <p:nvSpPr>
          <p:cNvPr id="3103967" name="Shape "/>
          <p:cNvSpPr>
            <a:spLocks noGrp="true"/>
          </p:cNvSpPr>
          <p:nvPr/>
        </p:nvSpPr>
        <p:spPr>
          <a:xfrm>
            <a:off x="1181100" y="2908300"/>
            <a:ext cx="406400" cy="406400"/>
          </a:xfrm>
          <a:prstGeom prst="roundRect">
            <a:avLst>
              <a:gd name="adj" fmla="val 50000"/>
            </a:avLst>
          </a:prstGeom>
          <a:solidFill>
            <a:srgbClr val="E65100"/>
          </a:solidFill>
          <a:ln>
            <a:noFill/>
          </a:ln>
        </p:spPr>
        <p:txBody>
          <a:bodyPr/>
          <a:lstStyle/>
          <a:p>
            <a:endParaRPr lang="zh-CN"/>
          </a:p>
        </p:txBody>
      </p:sp>
      <p:sp>
        <p:nvSpPr>
          <p:cNvPr id="2125812" name="SimpleText "/>
          <p:cNvSpPr>
            <a:spLocks noGrp="true"/>
          </p:cNvSpPr>
          <p:nvPr>
            <p:ph type="body"/>
          </p:nvPr>
        </p:nvSpPr>
        <p:spPr>
          <a:xfrm>
            <a:off x="1327746" y="2959100"/>
            <a:ext cx="419100" cy="304800"/>
          </a:xfrm>
          <a:prstGeom prst="rect">
            <a:avLst/>
          </a:prstGeom>
          <a:noFill/>
          <a:ln>
            <a:noFill/>
          </a:ln>
        </p:spPr>
        <p:txBody>
          <a:bodyPr lIns="0" tIns="0" rIns="0" bIns="0"/>
          <a:lstStyle/>
          <a:p>
            <a:pPr algn="l">
              <a:lnSpc>
                <a:spcPct val="125000"/>
              </a:lnSpc>
              <a:buNone/>
            </a:pPr>
            <a:r>
              <a:rPr lang="zh-CN" sz="1600" b="1">
                <a:solidFill>
                  <a:srgbClr val="FFFFFF"/>
                </a:solidFill>
                <a:latin typeface="Noto Sans SC"/>
                <a:ea typeface="Noto Sans SC"/>
              </a:rPr>
              <a:t>1</a:t>
            </a:r>
            <a:endParaRPr lang="zh-CN"/>
          </a:p>
        </p:txBody>
      </p:sp>
      <p:sp>
        <p:nvSpPr>
          <p:cNvPr id="2125813" name="SimpleText "/>
          <p:cNvSpPr>
            <a:spLocks noGrp="true"/>
          </p:cNvSpPr>
          <p:nvPr>
            <p:ph type="body"/>
          </p:nvPr>
        </p:nvSpPr>
        <p:spPr>
          <a:xfrm>
            <a:off x="1790700" y="2908300"/>
            <a:ext cx="7302500" cy="304800"/>
          </a:xfrm>
          <a:prstGeom prst="rect">
            <a:avLst/>
          </a:prstGeom>
          <a:noFill/>
          <a:ln>
            <a:noFill/>
          </a:ln>
        </p:spPr>
        <p:txBody>
          <a:bodyPr lIns="0" tIns="0" rIns="0" bIns="0"/>
          <a:lstStyle/>
          <a:p>
            <a:pPr algn="l">
              <a:lnSpc>
                <a:spcPct val="108000"/>
              </a:lnSpc>
              <a:buNone/>
            </a:pPr>
            <a:r>
              <a:rPr lang="zh-CN" sz="1800" b="1">
                <a:solidFill>
                  <a:srgbClr val="1E293B"/>
                </a:solidFill>
                <a:latin typeface="Noto Sans SC"/>
                <a:ea typeface="Noto Sans SC"/>
              </a:rPr>
              <a:t>禁止直接越级申报</a:t>
            </a:r>
            <a:endParaRPr lang="zh-CN"/>
          </a:p>
        </p:txBody>
      </p:sp>
      <p:sp>
        <p:nvSpPr>
          <p:cNvPr id="2125814" name="SimpleText "/>
          <p:cNvSpPr>
            <a:spLocks noGrp="true"/>
          </p:cNvSpPr>
          <p:nvPr>
            <p:ph type="body"/>
          </p:nvPr>
        </p:nvSpPr>
        <p:spPr>
          <a:xfrm>
            <a:off x="1790700" y="3314700"/>
            <a:ext cx="6959600" cy="7366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持有民营企业工程系列职称的人员，在申报其他系列（如住建、交通等通用系列）的高一级职称时，面临严格的限制，</a:t>
            </a:r>
            <a:r>
              <a:rPr lang="zh-CN" sz="1600" b="1">
                <a:solidFill>
                  <a:srgbClr val="E65100"/>
                </a:solidFill>
                <a:latin typeface="Noto Sans SC"/>
                <a:ea typeface="Noto Sans SC"/>
              </a:rPr>
              <a:t>绝不能直接申报</a:t>
            </a:r>
            <a:r>
              <a:rPr lang="zh-CN" sz="1600">
                <a:solidFill>
                  <a:srgbClr val="64748B"/>
                </a:solidFill>
                <a:latin typeface="Noto Sans SC"/>
                <a:ea typeface="Noto Sans SC"/>
              </a:rPr>
              <a:t>。</a:t>
            </a:r>
            <a:endParaRPr lang="zh-CN"/>
          </a:p>
        </p:txBody>
      </p:sp>
      <p:sp>
        <p:nvSpPr>
          <p:cNvPr id="3103968" name="Shape "/>
          <p:cNvSpPr>
            <a:spLocks noGrp="true"/>
          </p:cNvSpPr>
          <p:nvPr/>
        </p:nvSpPr>
        <p:spPr>
          <a:xfrm>
            <a:off x="914400" y="4546600"/>
            <a:ext cx="8077200" cy="1651000"/>
          </a:xfrm>
          <a:prstGeom prst="roundRect">
            <a:avLst>
              <a:gd name="adj" fmla="val 6153"/>
            </a:avLst>
          </a:prstGeom>
          <a:solidFill>
            <a:srgbClr val="F8FAFC"/>
          </a:solidFill>
          <a:ln w="12700">
            <a:solidFill>
              <a:srgbClr val="E2E8F0"/>
            </a:solidFill>
            <a:prstDash val="solid"/>
            <a:round/>
          </a:ln>
          <a:effectLst>
            <a:outerShdw blurRad="25400" dist="12700" dir="5400000" algn="ctr">
              <a:srgbClr val="000000">
                <a:alpha val="5000"/>
              </a:srgbClr>
            </a:outerShdw>
          </a:effectLst>
        </p:spPr>
        <p:txBody>
          <a:bodyPr/>
          <a:lstStyle/>
          <a:p>
            <a:endParaRPr lang="zh-CN"/>
          </a:p>
        </p:txBody>
      </p:sp>
      <p:sp>
        <p:nvSpPr>
          <p:cNvPr id="3103969" name="Shape "/>
          <p:cNvSpPr>
            <a:spLocks noGrp="true"/>
          </p:cNvSpPr>
          <p:nvPr/>
        </p:nvSpPr>
        <p:spPr>
          <a:xfrm>
            <a:off x="1181100" y="4813300"/>
            <a:ext cx="406400" cy="406400"/>
          </a:xfrm>
          <a:prstGeom prst="roundRect">
            <a:avLst>
              <a:gd name="adj" fmla="val 50000"/>
            </a:avLst>
          </a:prstGeom>
          <a:solidFill>
            <a:srgbClr val="00796B"/>
          </a:solidFill>
          <a:ln>
            <a:noFill/>
          </a:ln>
        </p:spPr>
        <p:txBody>
          <a:bodyPr/>
          <a:lstStyle/>
          <a:p>
            <a:endParaRPr lang="zh-CN"/>
          </a:p>
        </p:txBody>
      </p:sp>
      <p:sp>
        <p:nvSpPr>
          <p:cNvPr id="2125815" name="SimpleText "/>
          <p:cNvSpPr>
            <a:spLocks noGrp="true"/>
          </p:cNvSpPr>
          <p:nvPr>
            <p:ph type="body"/>
          </p:nvPr>
        </p:nvSpPr>
        <p:spPr>
          <a:xfrm>
            <a:off x="1327746" y="4864100"/>
            <a:ext cx="419100" cy="304800"/>
          </a:xfrm>
          <a:prstGeom prst="rect">
            <a:avLst/>
          </a:prstGeom>
          <a:noFill/>
          <a:ln>
            <a:noFill/>
          </a:ln>
        </p:spPr>
        <p:txBody>
          <a:bodyPr lIns="0" tIns="0" rIns="0" bIns="0"/>
          <a:lstStyle/>
          <a:p>
            <a:pPr algn="l">
              <a:lnSpc>
                <a:spcPct val="125000"/>
              </a:lnSpc>
              <a:buNone/>
            </a:pPr>
            <a:r>
              <a:rPr lang="zh-CN" sz="1600" b="1">
                <a:solidFill>
                  <a:srgbClr val="FFFFFF"/>
                </a:solidFill>
                <a:latin typeface="Noto Sans SC"/>
                <a:ea typeface="Noto Sans SC"/>
              </a:rPr>
              <a:t>2</a:t>
            </a:r>
            <a:endParaRPr lang="zh-CN"/>
          </a:p>
        </p:txBody>
      </p:sp>
      <p:sp>
        <p:nvSpPr>
          <p:cNvPr id="2125816" name="SimpleText "/>
          <p:cNvSpPr>
            <a:spLocks noGrp="true"/>
          </p:cNvSpPr>
          <p:nvPr>
            <p:ph type="body"/>
          </p:nvPr>
        </p:nvSpPr>
        <p:spPr>
          <a:xfrm>
            <a:off x="1790700" y="4813300"/>
            <a:ext cx="7302500" cy="304800"/>
          </a:xfrm>
          <a:prstGeom prst="rect">
            <a:avLst/>
          </a:prstGeom>
          <a:noFill/>
          <a:ln>
            <a:noFill/>
          </a:ln>
        </p:spPr>
        <p:txBody>
          <a:bodyPr lIns="0" tIns="0" rIns="0" bIns="0"/>
          <a:lstStyle/>
          <a:p>
            <a:pPr algn="l">
              <a:lnSpc>
                <a:spcPct val="108000"/>
              </a:lnSpc>
              <a:buNone/>
            </a:pPr>
            <a:r>
              <a:rPr lang="zh-CN" sz="1800" b="1">
                <a:solidFill>
                  <a:srgbClr val="1E293B"/>
                </a:solidFill>
                <a:latin typeface="Noto Sans SC"/>
                <a:ea typeface="Noto Sans SC"/>
              </a:rPr>
              <a:t>必须先转评同级资格</a:t>
            </a:r>
            <a:endParaRPr lang="zh-CN"/>
          </a:p>
        </p:txBody>
      </p:sp>
      <p:sp>
        <p:nvSpPr>
          <p:cNvPr id="2125817" name="SimpleText "/>
          <p:cNvSpPr>
            <a:spLocks noGrp="true"/>
          </p:cNvSpPr>
          <p:nvPr>
            <p:ph type="body"/>
          </p:nvPr>
        </p:nvSpPr>
        <p:spPr>
          <a:xfrm>
            <a:off x="1790700" y="5219700"/>
            <a:ext cx="6959600" cy="736600"/>
          </a:xfrm>
          <a:prstGeom prst="rect">
            <a:avLst/>
          </a:prstGeom>
          <a:noFill/>
          <a:ln>
            <a:noFill/>
          </a:ln>
        </p:spPr>
        <p:txBody>
          <a:bodyPr lIns="0" tIns="0" rIns="0" bIns="0"/>
          <a:lstStyle/>
          <a:p>
            <a:pPr algn="l">
              <a:lnSpc>
                <a:spcPct val="125000"/>
              </a:lnSpc>
              <a:buNone/>
            </a:pPr>
            <a:r>
              <a:rPr lang="zh-CN" sz="1600">
                <a:solidFill>
                  <a:srgbClr val="64748B"/>
                </a:solidFill>
                <a:latin typeface="Noto Sans SC"/>
                <a:ea typeface="Noto Sans SC"/>
              </a:rPr>
              <a:t>必须先转评至目标系列的相同或相近专业的同级职称，获得目标系列的资格确认后，</a:t>
            </a:r>
            <a:r>
              <a:rPr lang="zh-CN" sz="1600" b="1">
                <a:solidFill>
                  <a:srgbClr val="00796B"/>
                </a:solidFill>
                <a:latin typeface="Noto Sans SC"/>
                <a:ea typeface="Noto Sans SC"/>
              </a:rPr>
              <a:t>方可继续申报高一级职称</a:t>
            </a:r>
            <a:r>
              <a:rPr lang="zh-CN" sz="1600">
                <a:solidFill>
                  <a:srgbClr val="64748B"/>
                </a:solidFill>
                <a:latin typeface="Noto Sans SC"/>
                <a:ea typeface="Noto Sans SC"/>
              </a:rPr>
              <a:t>。</a:t>
            </a:r>
            <a:endParaRPr lang="zh-CN"/>
          </a:p>
        </p:txBody>
      </p:sp>
      <p:sp>
        <p:nvSpPr>
          <p:cNvPr id="3103970" name="Shape "/>
          <p:cNvSpPr>
            <a:spLocks noGrp="true"/>
          </p:cNvSpPr>
          <p:nvPr/>
        </p:nvSpPr>
        <p:spPr>
          <a:xfrm>
            <a:off x="914400" y="6451600"/>
            <a:ext cx="8077200" cy="1778000"/>
          </a:xfrm>
          <a:prstGeom prst="roundRect">
            <a:avLst>
              <a:gd name="adj" fmla="val 5714"/>
            </a:avLst>
          </a:prstGeom>
          <a:solidFill>
            <a:srgbClr val="FFFFFF"/>
          </a:solidFill>
          <a:ln w="12700">
            <a:solidFill>
              <a:srgbClr val="E65100"/>
            </a:solidFill>
            <a:prstDash val="solid"/>
            <a:round/>
          </a:ln>
          <a:effectLst>
            <a:outerShdw blurRad="25400" dist="12700" dir="5400000" algn="ctr">
              <a:srgbClr val="000000">
                <a:alpha val="5000"/>
              </a:srgbClr>
            </a:outerShdw>
          </a:effectLst>
        </p:spPr>
        <p:txBody>
          <a:bodyPr/>
          <a:lstStyle/>
          <a:p>
            <a:endParaRPr lang="zh-CN"/>
          </a:p>
        </p:txBody>
      </p:sp>
      <p:pic>
        <p:nvPicPr>
          <p:cNvPr id="3103971" name="SpecialShape "/>
          <p:cNvPicPr/>
          <p:nvPr/>
        </p:nvPicPr>
        <p:blipFill>
          <a:blip r:embed="rId1"/>
          <a:stretch>
            <a:fillRect/>
          </a:stretch>
        </p:blipFill>
        <p:spPr>
          <a:xfrm>
            <a:off x="1193800" y="6731000"/>
            <a:ext cx="355600" cy="355600"/>
          </a:xfrm>
          <a:prstGeom prst="rect">
            <a:avLst/>
          </a:prstGeom>
        </p:spPr>
      </p:pic>
      <p:sp>
        <p:nvSpPr>
          <p:cNvPr id="2125818" name="SimpleText "/>
          <p:cNvSpPr>
            <a:spLocks noGrp="true"/>
          </p:cNvSpPr>
          <p:nvPr>
            <p:ph type="body"/>
          </p:nvPr>
        </p:nvSpPr>
        <p:spPr>
          <a:xfrm>
            <a:off x="1651000" y="6756400"/>
            <a:ext cx="7454900" cy="292100"/>
          </a:xfrm>
          <a:prstGeom prst="rect">
            <a:avLst/>
          </a:prstGeom>
          <a:noFill/>
          <a:ln>
            <a:noFill/>
          </a:ln>
        </p:spPr>
        <p:txBody>
          <a:bodyPr lIns="0" tIns="0" rIns="0" bIns="0"/>
          <a:lstStyle/>
          <a:p>
            <a:pPr algn="l">
              <a:lnSpc>
                <a:spcPct val="108000"/>
              </a:lnSpc>
              <a:buNone/>
            </a:pPr>
            <a:r>
              <a:rPr lang="zh-CN" sz="1800" b="1">
                <a:solidFill>
                  <a:srgbClr val="E65100"/>
                </a:solidFill>
                <a:latin typeface="Noto Sans SC"/>
                <a:ea typeface="Noto Sans SC"/>
              </a:rPr>
              <a:t>关键风险警示</a:t>
            </a:r>
            <a:endParaRPr lang="zh-CN"/>
          </a:p>
        </p:txBody>
      </p:sp>
      <p:sp>
        <p:nvSpPr>
          <p:cNvPr id="2125819" name="SimpleText "/>
          <p:cNvSpPr>
            <a:spLocks noGrp="true"/>
          </p:cNvSpPr>
          <p:nvPr>
            <p:ph type="body"/>
          </p:nvPr>
        </p:nvSpPr>
        <p:spPr>
          <a:xfrm>
            <a:off x="1193800" y="7213600"/>
            <a:ext cx="7569200" cy="609600"/>
          </a:xfrm>
          <a:prstGeom prst="rect">
            <a:avLst/>
          </a:prstGeom>
          <a:noFill/>
          <a:ln>
            <a:noFill/>
          </a:ln>
        </p:spPr>
        <p:txBody>
          <a:bodyPr lIns="0" tIns="0" rIns="0" bIns="0"/>
          <a:lstStyle/>
          <a:p>
            <a:pPr algn="l">
              <a:lnSpc>
                <a:spcPct val="125000"/>
              </a:lnSpc>
              <a:buNone/>
            </a:pPr>
            <a:r>
              <a:rPr lang="zh-CN" sz="1600">
                <a:solidFill>
                  <a:srgbClr val="1E293B"/>
                </a:solidFill>
                <a:latin typeface="Noto Sans SC"/>
                <a:ea typeface="Noto Sans SC"/>
              </a:rPr>
              <a:t>这一"先转评、后晋升"的硬性规定是申报过程中的关键风险点，</a:t>
            </a:r>
            <a:r>
              <a:rPr lang="zh-CN" sz="1600" b="1">
                <a:solidFill>
                  <a:srgbClr val="E65100"/>
                </a:solidFill>
                <a:latin typeface="Noto Sans SC"/>
                <a:ea typeface="Noto Sans SC"/>
              </a:rPr>
              <a:t>忽视此步骤将直接导致申报资格无效</a:t>
            </a:r>
            <a:r>
              <a:rPr lang="zh-CN" sz="1600">
                <a:solidFill>
                  <a:srgbClr val="1E293B"/>
                </a:solidFill>
                <a:latin typeface="Noto Sans SC"/>
                <a:ea typeface="Noto Sans SC"/>
              </a:rPr>
              <a:t>。</a:t>
            </a:r>
            <a:endParaRPr lang="zh-CN"/>
          </a:p>
        </p:txBody>
      </p:sp>
      <p:sp>
        <p:nvSpPr>
          <p:cNvPr id="3103972" name="Shape "/>
          <p:cNvSpPr>
            <a:spLocks noGrp="true"/>
          </p:cNvSpPr>
          <p:nvPr/>
        </p:nvSpPr>
        <p:spPr>
          <a:xfrm>
            <a:off x="9702800" y="1524000"/>
            <a:ext cx="6045200" cy="7112000"/>
          </a:xfrm>
          <a:prstGeom prst="roundRect">
            <a:avLst>
              <a:gd name="adj" fmla="val 1680"/>
            </a:avLst>
          </a:prstGeom>
          <a:solidFill>
            <a:srgbClr val="FFFFFF"/>
          </a:solidFill>
          <a:ln>
            <a:noFill/>
          </a:ln>
          <a:effectLst>
            <a:outerShdw blurRad="254000" dist="50800" dir="5400000" algn="ctr">
              <a:srgbClr val="000000">
                <a:alpha val="8000"/>
              </a:srgbClr>
            </a:outerShdw>
          </a:effectLst>
        </p:spPr>
        <p:txBody>
          <a:bodyPr/>
          <a:lstStyle/>
          <a:p>
            <a:endParaRPr lang="zh-CN"/>
          </a:p>
        </p:txBody>
      </p:sp>
      <p:sp>
        <p:nvSpPr>
          <p:cNvPr id="3103973" name="Shape "/>
          <p:cNvSpPr>
            <a:spLocks noGrp="true"/>
          </p:cNvSpPr>
          <p:nvPr/>
        </p:nvSpPr>
        <p:spPr>
          <a:xfrm>
            <a:off x="14351000" y="2032000"/>
            <a:ext cx="1016000" cy="1016000"/>
          </a:xfrm>
          <a:prstGeom prst="roundRect">
            <a:avLst>
              <a:gd name="adj" fmla="val 50000"/>
            </a:avLst>
          </a:prstGeom>
          <a:solidFill>
            <a:srgbClr val="4DB6AC">
              <a:alpha val="8000"/>
            </a:srgbClr>
          </a:solidFill>
          <a:ln>
            <a:noFill/>
          </a:ln>
        </p:spPr>
        <p:txBody>
          <a:bodyPr/>
          <a:lstStyle/>
          <a:p>
            <a:endParaRPr lang="zh-CN"/>
          </a:p>
        </p:txBody>
      </p:sp>
      <p:sp>
        <p:nvSpPr>
          <p:cNvPr id="2125820" name="SimpleText "/>
          <p:cNvSpPr>
            <a:spLocks noGrp="true"/>
          </p:cNvSpPr>
          <p:nvPr>
            <p:ph type="body"/>
          </p:nvPr>
        </p:nvSpPr>
        <p:spPr>
          <a:xfrm>
            <a:off x="10109200" y="1930400"/>
            <a:ext cx="5689600" cy="381000"/>
          </a:xfrm>
          <a:prstGeom prst="rect">
            <a:avLst/>
          </a:prstGeom>
          <a:noFill/>
          <a:ln>
            <a:noFill/>
          </a:ln>
        </p:spPr>
        <p:txBody>
          <a:bodyPr lIns="0" tIns="0" rIns="0" bIns="0"/>
          <a:lstStyle/>
          <a:p>
            <a:pPr algn="l">
              <a:lnSpc>
                <a:spcPct val="108000"/>
              </a:lnSpc>
              <a:buNone/>
            </a:pPr>
            <a:r>
              <a:rPr lang="zh-CN" sz="2400" b="1">
                <a:solidFill>
                  <a:srgbClr val="1E293B"/>
                </a:solidFill>
                <a:latin typeface="Noto Sans SC"/>
                <a:ea typeface="Noto Sans SC"/>
              </a:rPr>
              <a:t>实操案例与路径</a:t>
            </a:r>
            <a:endParaRPr lang="zh-CN"/>
          </a:p>
        </p:txBody>
      </p:sp>
      <p:sp>
        <p:nvSpPr>
          <p:cNvPr id="3103974" name="Shape "/>
          <p:cNvSpPr>
            <a:spLocks noGrp="true"/>
          </p:cNvSpPr>
          <p:nvPr/>
        </p:nvSpPr>
        <p:spPr>
          <a:xfrm>
            <a:off x="10109200" y="2641600"/>
            <a:ext cx="5232400" cy="3810000"/>
          </a:xfrm>
          <a:prstGeom prst="roundRect">
            <a:avLst>
              <a:gd name="adj" fmla="val 2666"/>
            </a:avLst>
          </a:prstGeom>
          <a:solidFill>
            <a:srgbClr val="F8FAFC"/>
          </a:solidFill>
          <a:ln w="12700">
            <a:solidFill>
              <a:srgbClr val="E2E8F0"/>
            </a:solidFill>
            <a:prstDash val="solid"/>
            <a:round/>
          </a:ln>
        </p:spPr>
        <p:txBody>
          <a:bodyPr/>
          <a:lstStyle/>
          <a:p>
            <a:endParaRPr lang="zh-CN"/>
          </a:p>
        </p:txBody>
      </p:sp>
      <p:sp>
        <p:nvSpPr>
          <p:cNvPr id="3103975" name="Shape "/>
          <p:cNvSpPr>
            <a:spLocks noGrp="true"/>
          </p:cNvSpPr>
          <p:nvPr/>
        </p:nvSpPr>
        <p:spPr>
          <a:xfrm>
            <a:off x="10426700" y="2959100"/>
            <a:ext cx="304800" cy="304800"/>
          </a:xfrm>
          <a:prstGeom prst="roundRect">
            <a:avLst>
              <a:gd name="adj" fmla="val 50000"/>
            </a:avLst>
          </a:prstGeom>
          <a:solidFill>
            <a:srgbClr val="64748B"/>
          </a:solidFill>
          <a:ln>
            <a:noFill/>
          </a:ln>
        </p:spPr>
        <p:txBody>
          <a:bodyPr/>
          <a:lstStyle/>
          <a:p>
            <a:endParaRPr lang="zh-CN"/>
          </a:p>
        </p:txBody>
      </p:sp>
      <p:sp>
        <p:nvSpPr>
          <p:cNvPr id="2125821" name="SimpleText "/>
          <p:cNvSpPr>
            <a:spLocks noGrp="true"/>
          </p:cNvSpPr>
          <p:nvPr>
            <p:ph type="body"/>
          </p:nvPr>
        </p:nvSpPr>
        <p:spPr>
          <a:xfrm>
            <a:off x="10502696" y="2997200"/>
            <a:ext cx="393700" cy="228600"/>
          </a:xfrm>
          <a:prstGeom prst="rect">
            <a:avLst/>
          </a:prstGeom>
          <a:noFill/>
          <a:ln>
            <a:noFill/>
          </a:ln>
        </p:spPr>
        <p:txBody>
          <a:bodyPr lIns="0" tIns="0" rIns="0" bIns="0"/>
          <a:lstStyle/>
          <a:p>
            <a:pPr algn="l">
              <a:lnSpc>
                <a:spcPct val="125000"/>
              </a:lnSpc>
              <a:buNone/>
            </a:pPr>
            <a:r>
              <a:rPr lang="zh-CN" sz="1200" b="1">
                <a:solidFill>
                  <a:srgbClr val="FFFFFF"/>
                </a:solidFill>
                <a:latin typeface="Noto Sans SC"/>
                <a:ea typeface="Noto Sans SC"/>
              </a:rPr>
              <a:t>起</a:t>
            </a:r>
            <a:endParaRPr lang="zh-CN"/>
          </a:p>
        </p:txBody>
      </p:sp>
      <p:sp>
        <p:nvSpPr>
          <p:cNvPr id="2125822" name="SimpleText "/>
          <p:cNvSpPr>
            <a:spLocks noGrp="true"/>
          </p:cNvSpPr>
          <p:nvPr>
            <p:ph type="body"/>
          </p:nvPr>
        </p:nvSpPr>
        <p:spPr>
          <a:xfrm>
            <a:off x="10883900" y="2959100"/>
            <a:ext cx="4470400" cy="292100"/>
          </a:xfrm>
          <a:prstGeom prst="rect">
            <a:avLst/>
          </a:prstGeom>
          <a:noFill/>
          <a:ln>
            <a:noFill/>
          </a:ln>
        </p:spPr>
        <p:txBody>
          <a:bodyPr lIns="0" tIns="0" rIns="0" bIns="0"/>
          <a:lstStyle/>
          <a:p>
            <a:pPr algn="l">
              <a:lnSpc>
                <a:spcPct val="117000"/>
              </a:lnSpc>
              <a:buNone/>
            </a:pPr>
            <a:r>
              <a:rPr lang="zh-CN" sz="1600">
                <a:solidFill>
                  <a:srgbClr val="64748B"/>
                </a:solidFill>
                <a:latin typeface="Noto Sans SC"/>
                <a:ea typeface="Noto Sans SC"/>
              </a:rPr>
              <a:t>持有</a:t>
            </a:r>
            <a:r>
              <a:rPr lang="zh-CN" sz="1600" b="1">
                <a:solidFill>
                  <a:srgbClr val="1E293B"/>
                </a:solidFill>
                <a:latin typeface="Noto Sans SC"/>
                <a:ea typeface="Noto Sans SC"/>
              </a:rPr>
              <a:t>民营企业工程系列建筑类专业中级</a:t>
            </a:r>
            <a:r>
              <a:rPr lang="zh-CN" sz="1600">
                <a:solidFill>
                  <a:srgbClr val="64748B"/>
                </a:solidFill>
                <a:latin typeface="Noto Sans SC"/>
                <a:ea typeface="Noto Sans SC"/>
              </a:rPr>
              <a:t>职称</a:t>
            </a:r>
            <a:endParaRPr lang="zh-CN"/>
          </a:p>
        </p:txBody>
      </p:sp>
      <p:pic>
        <p:nvPicPr>
          <p:cNvPr id="3103976" name="SpecialShape "/>
          <p:cNvPicPr/>
          <p:nvPr/>
        </p:nvPicPr>
        <p:blipFill>
          <a:blip r:embed="rId2"/>
          <a:stretch>
            <a:fillRect/>
          </a:stretch>
        </p:blipFill>
        <p:spPr>
          <a:xfrm>
            <a:off x="10579100" y="3568700"/>
            <a:ext cx="254000" cy="254000"/>
          </a:xfrm>
          <a:prstGeom prst="rect">
            <a:avLst/>
          </a:prstGeom>
        </p:spPr>
      </p:pic>
      <p:sp>
        <p:nvSpPr>
          <p:cNvPr id="2125823" name="SimpleText "/>
          <p:cNvSpPr>
            <a:spLocks noGrp="true"/>
          </p:cNvSpPr>
          <p:nvPr>
            <p:ph type="body"/>
          </p:nvPr>
        </p:nvSpPr>
        <p:spPr>
          <a:xfrm>
            <a:off x="10985500" y="3568700"/>
            <a:ext cx="4229100" cy="254000"/>
          </a:xfrm>
          <a:prstGeom prst="rect">
            <a:avLst/>
          </a:prstGeom>
          <a:noFill/>
          <a:ln>
            <a:noFill/>
          </a:ln>
        </p:spPr>
        <p:txBody>
          <a:bodyPr lIns="0" tIns="0" rIns="0" bIns="0"/>
          <a:lstStyle/>
          <a:p>
            <a:pPr algn="l">
              <a:lnSpc>
                <a:spcPct val="125000"/>
              </a:lnSpc>
              <a:buNone/>
            </a:pPr>
            <a:r>
              <a:rPr lang="zh-CN" sz="1400" b="1">
                <a:solidFill>
                  <a:srgbClr val="E65100"/>
                </a:solidFill>
                <a:latin typeface="Noto Sans SC"/>
                <a:ea typeface="Noto Sans SC"/>
              </a:rPr>
              <a:t>不能直接越级申报</a:t>
            </a:r>
            <a:endParaRPr lang="zh-CN"/>
          </a:p>
        </p:txBody>
      </p:sp>
      <p:sp>
        <p:nvSpPr>
          <p:cNvPr id="3103977" name="Shape "/>
          <p:cNvSpPr>
            <a:spLocks noGrp="true"/>
          </p:cNvSpPr>
          <p:nvPr/>
        </p:nvSpPr>
        <p:spPr>
          <a:xfrm>
            <a:off x="10426700" y="4076700"/>
            <a:ext cx="304800" cy="304800"/>
          </a:xfrm>
          <a:prstGeom prst="roundRect">
            <a:avLst>
              <a:gd name="adj" fmla="val 50000"/>
            </a:avLst>
          </a:prstGeom>
          <a:solidFill>
            <a:srgbClr val="E65100"/>
          </a:solidFill>
          <a:ln>
            <a:noFill/>
          </a:ln>
        </p:spPr>
        <p:txBody>
          <a:bodyPr/>
          <a:lstStyle/>
          <a:p>
            <a:endParaRPr lang="zh-CN"/>
          </a:p>
        </p:txBody>
      </p:sp>
      <p:sp>
        <p:nvSpPr>
          <p:cNvPr id="2125824" name="SimpleText "/>
          <p:cNvSpPr>
            <a:spLocks noGrp="true"/>
          </p:cNvSpPr>
          <p:nvPr>
            <p:ph type="body"/>
          </p:nvPr>
        </p:nvSpPr>
        <p:spPr>
          <a:xfrm>
            <a:off x="10502696" y="4114800"/>
            <a:ext cx="393700" cy="228600"/>
          </a:xfrm>
          <a:prstGeom prst="rect">
            <a:avLst/>
          </a:prstGeom>
          <a:noFill/>
          <a:ln>
            <a:noFill/>
          </a:ln>
        </p:spPr>
        <p:txBody>
          <a:bodyPr lIns="0" tIns="0" rIns="0" bIns="0"/>
          <a:lstStyle/>
          <a:p>
            <a:pPr algn="l">
              <a:lnSpc>
                <a:spcPct val="125000"/>
              </a:lnSpc>
              <a:buNone/>
            </a:pPr>
            <a:r>
              <a:rPr lang="zh-CN" sz="1200" b="1">
                <a:solidFill>
                  <a:srgbClr val="FFFFFF"/>
                </a:solidFill>
                <a:latin typeface="Noto Sans SC"/>
                <a:ea typeface="Noto Sans SC"/>
              </a:rPr>
              <a:t>转</a:t>
            </a:r>
            <a:endParaRPr lang="zh-CN"/>
          </a:p>
        </p:txBody>
      </p:sp>
      <p:sp>
        <p:nvSpPr>
          <p:cNvPr id="2125825" name="SimpleText "/>
          <p:cNvSpPr>
            <a:spLocks noGrp="true"/>
          </p:cNvSpPr>
          <p:nvPr>
            <p:ph type="body"/>
          </p:nvPr>
        </p:nvSpPr>
        <p:spPr>
          <a:xfrm>
            <a:off x="10883900" y="4076700"/>
            <a:ext cx="4165600" cy="571500"/>
          </a:xfrm>
          <a:prstGeom prst="rect">
            <a:avLst/>
          </a:prstGeom>
          <a:noFill/>
          <a:ln>
            <a:noFill/>
          </a:ln>
        </p:spPr>
        <p:txBody>
          <a:bodyPr lIns="0" tIns="0" rIns="0" bIns="0"/>
          <a:lstStyle/>
          <a:p>
            <a:pPr algn="l">
              <a:lnSpc>
                <a:spcPct val="117000"/>
              </a:lnSpc>
              <a:buNone/>
            </a:pPr>
            <a:r>
              <a:rPr lang="zh-CN" sz="1600">
                <a:solidFill>
                  <a:srgbClr val="1E293B"/>
                </a:solidFill>
                <a:latin typeface="Noto Sans SC"/>
                <a:ea typeface="Noto Sans SC"/>
              </a:rPr>
              <a:t>必须先申请转评为</a:t>
            </a:r>
            <a:r>
              <a:rPr lang="zh-CN" sz="1600" b="1">
                <a:solidFill>
                  <a:srgbClr val="E65100"/>
                </a:solidFill>
                <a:latin typeface="Noto Sans SC"/>
                <a:ea typeface="Noto Sans SC"/>
              </a:rPr>
              <a:t>住建部门认可的建筑类专业中级</a:t>
            </a:r>
            <a:r>
              <a:rPr lang="zh-CN" sz="1600">
                <a:solidFill>
                  <a:srgbClr val="1E293B"/>
                </a:solidFill>
                <a:latin typeface="Noto Sans SC"/>
                <a:ea typeface="Noto Sans SC"/>
              </a:rPr>
              <a:t>职称</a:t>
            </a:r>
            <a:endParaRPr lang="zh-CN"/>
          </a:p>
        </p:txBody>
      </p:sp>
      <p:pic>
        <p:nvPicPr>
          <p:cNvPr id="3103978" name="SpecialShape "/>
          <p:cNvPicPr/>
          <p:nvPr/>
        </p:nvPicPr>
        <p:blipFill>
          <a:blip r:embed="rId3"/>
          <a:stretch>
            <a:fillRect/>
          </a:stretch>
        </p:blipFill>
        <p:spPr>
          <a:xfrm>
            <a:off x="10579100" y="5041900"/>
            <a:ext cx="254000" cy="254000"/>
          </a:xfrm>
          <a:prstGeom prst="rect">
            <a:avLst/>
          </a:prstGeom>
        </p:spPr>
      </p:pic>
      <p:sp>
        <p:nvSpPr>
          <p:cNvPr id="2125826" name="SimpleText "/>
          <p:cNvSpPr>
            <a:spLocks noGrp="true"/>
          </p:cNvSpPr>
          <p:nvPr>
            <p:ph type="body"/>
          </p:nvPr>
        </p:nvSpPr>
        <p:spPr>
          <a:xfrm>
            <a:off x="10985500" y="5041900"/>
            <a:ext cx="4229100" cy="2540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完成转评后</a:t>
            </a:r>
            <a:endParaRPr lang="zh-CN"/>
          </a:p>
        </p:txBody>
      </p:sp>
      <p:sp>
        <p:nvSpPr>
          <p:cNvPr id="3103979" name="Shape "/>
          <p:cNvSpPr>
            <a:spLocks noGrp="true"/>
          </p:cNvSpPr>
          <p:nvPr/>
        </p:nvSpPr>
        <p:spPr>
          <a:xfrm>
            <a:off x="10426700" y="5549900"/>
            <a:ext cx="304800" cy="304800"/>
          </a:xfrm>
          <a:prstGeom prst="roundRect">
            <a:avLst>
              <a:gd name="adj" fmla="val 50000"/>
            </a:avLst>
          </a:prstGeom>
          <a:solidFill>
            <a:srgbClr val="00796B"/>
          </a:solidFill>
          <a:ln>
            <a:noFill/>
          </a:ln>
        </p:spPr>
        <p:txBody>
          <a:bodyPr/>
          <a:lstStyle/>
          <a:p>
            <a:endParaRPr lang="zh-CN"/>
          </a:p>
        </p:txBody>
      </p:sp>
      <p:sp>
        <p:nvSpPr>
          <p:cNvPr id="2125827" name="SimpleText "/>
          <p:cNvSpPr>
            <a:spLocks noGrp="true"/>
          </p:cNvSpPr>
          <p:nvPr>
            <p:ph type="body"/>
          </p:nvPr>
        </p:nvSpPr>
        <p:spPr>
          <a:xfrm>
            <a:off x="10502696" y="5588000"/>
            <a:ext cx="393700" cy="228600"/>
          </a:xfrm>
          <a:prstGeom prst="rect">
            <a:avLst/>
          </a:prstGeom>
          <a:noFill/>
          <a:ln>
            <a:noFill/>
          </a:ln>
        </p:spPr>
        <p:txBody>
          <a:bodyPr lIns="0" tIns="0" rIns="0" bIns="0"/>
          <a:lstStyle/>
          <a:p>
            <a:pPr algn="l">
              <a:lnSpc>
                <a:spcPct val="125000"/>
              </a:lnSpc>
              <a:buNone/>
            </a:pPr>
            <a:r>
              <a:rPr lang="zh-CN" sz="1200" b="1">
                <a:solidFill>
                  <a:srgbClr val="FFFFFF"/>
                </a:solidFill>
                <a:latin typeface="Noto Sans SC"/>
                <a:ea typeface="Noto Sans SC"/>
              </a:rPr>
              <a:t>终</a:t>
            </a:r>
            <a:endParaRPr lang="zh-CN"/>
          </a:p>
        </p:txBody>
      </p:sp>
      <p:sp>
        <p:nvSpPr>
          <p:cNvPr id="2125828" name="SimpleText "/>
          <p:cNvSpPr>
            <a:spLocks noGrp="true"/>
          </p:cNvSpPr>
          <p:nvPr>
            <p:ph type="body"/>
          </p:nvPr>
        </p:nvSpPr>
        <p:spPr>
          <a:xfrm>
            <a:off x="10883900" y="5549900"/>
            <a:ext cx="4470400" cy="292100"/>
          </a:xfrm>
          <a:prstGeom prst="rect">
            <a:avLst/>
          </a:prstGeom>
          <a:noFill/>
          <a:ln>
            <a:noFill/>
          </a:ln>
        </p:spPr>
        <p:txBody>
          <a:bodyPr lIns="0" tIns="0" rIns="0" bIns="0"/>
          <a:lstStyle/>
          <a:p>
            <a:pPr algn="l">
              <a:lnSpc>
                <a:spcPct val="117000"/>
              </a:lnSpc>
              <a:buNone/>
            </a:pPr>
            <a:r>
              <a:rPr lang="zh-CN" sz="1600">
                <a:solidFill>
                  <a:srgbClr val="1E293B"/>
                </a:solidFill>
                <a:latin typeface="Noto Sans SC"/>
                <a:ea typeface="Noto Sans SC"/>
              </a:rPr>
              <a:t>才具备申报</a:t>
            </a:r>
            <a:r>
              <a:rPr lang="zh-CN" sz="1600" b="1">
                <a:solidFill>
                  <a:srgbClr val="00796B"/>
                </a:solidFill>
                <a:latin typeface="Noto Sans SC"/>
                <a:ea typeface="Noto Sans SC"/>
              </a:rPr>
              <a:t>省住建厅高级职称</a:t>
            </a:r>
            <a:r>
              <a:rPr lang="zh-CN" sz="1600">
                <a:solidFill>
                  <a:srgbClr val="1E293B"/>
                </a:solidFill>
                <a:latin typeface="Noto Sans SC"/>
                <a:ea typeface="Noto Sans SC"/>
              </a:rPr>
              <a:t>的资格</a:t>
            </a:r>
            <a:endParaRPr lang="zh-CN"/>
          </a:p>
        </p:txBody>
      </p:sp>
      <p:sp>
        <p:nvSpPr>
          <p:cNvPr id="3103980" name="Shape "/>
          <p:cNvSpPr>
            <a:spLocks noGrp="true"/>
          </p:cNvSpPr>
          <p:nvPr/>
        </p:nvSpPr>
        <p:spPr>
          <a:xfrm>
            <a:off x="10109200" y="6705600"/>
            <a:ext cx="5232400" cy="1524000"/>
          </a:xfrm>
          <a:prstGeom prst="roundRect">
            <a:avLst>
              <a:gd name="adj" fmla="val 6666"/>
            </a:avLst>
          </a:prstGeom>
          <a:solidFill>
            <a:srgbClr val="FFFFFF"/>
          </a:solidFill>
          <a:ln w="12700">
            <a:solidFill>
              <a:srgbClr val="4DB6AC"/>
            </a:solidFill>
            <a:prstDash val="solid"/>
            <a:round/>
          </a:ln>
          <a:effectLst>
            <a:outerShdw blurRad="25400" dist="12700" dir="5400000" algn="ctr">
              <a:srgbClr val="000000">
                <a:alpha val="5000"/>
              </a:srgbClr>
            </a:outerShdw>
          </a:effectLst>
        </p:spPr>
        <p:txBody>
          <a:bodyPr/>
          <a:lstStyle/>
          <a:p>
            <a:endParaRPr lang="zh-CN"/>
          </a:p>
        </p:txBody>
      </p:sp>
      <p:pic>
        <p:nvPicPr>
          <p:cNvPr id="3103981" name="SpecialShape "/>
          <p:cNvPicPr/>
          <p:nvPr/>
        </p:nvPicPr>
        <p:blipFill>
          <a:blip r:embed="rId4"/>
          <a:stretch>
            <a:fillRect/>
          </a:stretch>
        </p:blipFill>
        <p:spPr>
          <a:xfrm>
            <a:off x="10375900" y="6972300"/>
            <a:ext cx="304800" cy="304800"/>
          </a:xfrm>
          <a:prstGeom prst="rect">
            <a:avLst/>
          </a:prstGeom>
        </p:spPr>
      </p:pic>
      <p:sp>
        <p:nvSpPr>
          <p:cNvPr id="2125829" name="SimpleText "/>
          <p:cNvSpPr>
            <a:spLocks noGrp="true"/>
          </p:cNvSpPr>
          <p:nvPr>
            <p:ph type="body"/>
          </p:nvPr>
        </p:nvSpPr>
        <p:spPr>
          <a:xfrm>
            <a:off x="10782300" y="6972300"/>
            <a:ext cx="4622800" cy="254000"/>
          </a:xfrm>
          <a:prstGeom prst="rect">
            <a:avLst/>
          </a:prstGeom>
          <a:noFill/>
          <a:ln>
            <a:noFill/>
          </a:ln>
        </p:spPr>
        <p:txBody>
          <a:bodyPr lIns="0" tIns="0" rIns="0" bIns="0"/>
          <a:lstStyle/>
          <a:p>
            <a:pPr algn="l">
              <a:lnSpc>
                <a:spcPct val="108000"/>
              </a:lnSpc>
              <a:buNone/>
            </a:pPr>
            <a:r>
              <a:rPr lang="zh-CN" sz="1600" b="1">
                <a:solidFill>
                  <a:srgbClr val="00796B"/>
                </a:solidFill>
                <a:latin typeface="Noto Sans SC"/>
                <a:ea typeface="Noto Sans SC"/>
              </a:rPr>
              <a:t>重要提示</a:t>
            </a:r>
            <a:endParaRPr lang="zh-CN"/>
          </a:p>
        </p:txBody>
      </p:sp>
      <p:sp>
        <p:nvSpPr>
          <p:cNvPr id="2125830" name="SimpleText "/>
          <p:cNvSpPr>
            <a:spLocks noGrp="true"/>
          </p:cNvSpPr>
          <p:nvPr>
            <p:ph type="body"/>
          </p:nvPr>
        </p:nvSpPr>
        <p:spPr>
          <a:xfrm>
            <a:off x="10375900" y="7378700"/>
            <a:ext cx="4724400" cy="533400"/>
          </a:xfrm>
          <a:prstGeom prst="rect">
            <a:avLst/>
          </a:prstGeom>
          <a:noFill/>
          <a:ln>
            <a:noFill/>
          </a:ln>
        </p:spPr>
        <p:txBody>
          <a:bodyPr lIns="0" tIns="0" rIns="0" bIns="0"/>
          <a:lstStyle/>
          <a:p>
            <a:pPr algn="l">
              <a:lnSpc>
                <a:spcPct val="125000"/>
              </a:lnSpc>
              <a:buNone/>
            </a:pPr>
            <a:r>
              <a:rPr lang="zh-CN" sz="1400">
                <a:solidFill>
                  <a:srgbClr val="64748B"/>
                </a:solidFill>
                <a:latin typeface="Noto Sans SC"/>
                <a:ea typeface="Noto Sans SC"/>
              </a:rPr>
              <a:t>具体转评政策细节及要求，</a:t>
            </a:r>
            <a:r>
              <a:rPr lang="zh-CN" sz="1400" b="1">
                <a:solidFill>
                  <a:srgbClr val="1E293B"/>
                </a:solidFill>
                <a:latin typeface="Noto Sans SC"/>
                <a:ea typeface="Noto Sans SC"/>
              </a:rPr>
              <a:t>务必提前咨询对应的评审委员会</a:t>
            </a:r>
            <a:r>
              <a:rPr lang="zh-CN" sz="1400">
                <a:solidFill>
                  <a:srgbClr val="64748B"/>
                </a:solidFill>
                <a:latin typeface="Noto Sans SC"/>
                <a:ea typeface="Noto Sans SC"/>
              </a:rPr>
              <a:t>（如住建部门评委会），不同系列转评标准可能存在差异。</a:t>
            </a:r>
            <a:endParaRPr lang="zh-CN"/>
          </a:p>
        </p:txBody>
      </p:sp>
      <p:sp>
        <p:nvSpPr>
          <p:cNvPr id="3103982"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831"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警示：民企转报外系列限制</a:t>
            </a:r>
            <a:endParaRPr lang="zh-CN"/>
          </a:p>
        </p:txBody>
      </p:sp>
      <p:sp>
        <p:nvSpPr>
          <p:cNvPr id="3103983"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832"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03984" name="Shape "/>
          <p:cNvSpPr>
            <a:spLocks noGrp="true"/>
          </p:cNvSpPr>
          <p:nvPr/>
        </p:nvSpPr>
        <p:spPr>
          <a:xfrm>
            <a:off x="0" y="0"/>
            <a:ext cx="16256000" cy="9144000"/>
          </a:xfrm>
          <a:prstGeom prst="rect">
            <a:avLst/>
          </a:prstGeom>
          <a:solidFill>
            <a:srgbClr val="F8FAFC"/>
          </a:solidFill>
          <a:ln>
            <a:noFill/>
          </a:ln>
        </p:spPr>
        <p:txBody>
          <a:bodyPr/>
          <a:lstStyle/>
          <a:p>
            <a:endParaRPr lang="zh-CN"/>
          </a:p>
        </p:txBody>
      </p:sp>
      <p:sp>
        <p:nvSpPr>
          <p:cNvPr id="3103985" name="Shape "/>
          <p:cNvSpPr>
            <a:spLocks noGrp="true"/>
          </p:cNvSpPr>
          <p:nvPr/>
        </p:nvSpPr>
        <p:spPr>
          <a:xfrm>
            <a:off x="508000" y="8775700"/>
            <a:ext cx="15240000" cy="12700"/>
          </a:xfrm>
          <a:prstGeom prst="rect">
            <a:avLst/>
          </a:prstGeom>
          <a:solidFill>
            <a:srgbClr val="64748B">
              <a:alpha val="15000"/>
            </a:srgbClr>
          </a:solidFill>
          <a:ln>
            <a:noFill/>
          </a:ln>
        </p:spPr>
        <p:txBody>
          <a:bodyPr/>
          <a:lstStyle/>
          <a:p>
            <a:endParaRPr lang="zh-CN"/>
          </a:p>
        </p:txBody>
      </p:sp>
      <p:sp>
        <p:nvSpPr>
          <p:cNvPr id="3103986" name="Shape "/>
          <p:cNvSpPr>
            <a:spLocks noGrp="true"/>
          </p:cNvSpPr>
          <p:nvPr/>
        </p:nvSpPr>
        <p:spPr>
          <a:xfrm>
            <a:off x="508000" y="8763000"/>
            <a:ext cx="609600" cy="25400"/>
          </a:xfrm>
          <a:prstGeom prst="rect">
            <a:avLst/>
          </a:prstGeom>
          <a:solidFill>
            <a:srgbClr val="00796B">
              <a:alpha val="80000"/>
            </a:srgbClr>
          </a:solidFill>
          <a:ln>
            <a:noFill/>
          </a:ln>
        </p:spPr>
        <p:txBody>
          <a:bodyPr/>
          <a:lstStyle/>
          <a:p>
            <a:endParaRPr lang="zh-CN"/>
          </a:p>
        </p:txBody>
      </p:sp>
      <p:sp>
        <p:nvSpPr>
          <p:cNvPr id="2125833" name="SimpleText "/>
          <p:cNvSpPr>
            <a:spLocks noGrp="true"/>
          </p:cNvSpPr>
          <p:nvPr>
            <p:ph type="body"/>
          </p:nvPr>
        </p:nvSpPr>
        <p:spPr>
          <a:xfrm>
            <a:off x="13356463" y="8813800"/>
            <a:ext cx="2628900" cy="228600"/>
          </a:xfrm>
          <a:prstGeom prst="rect">
            <a:avLst/>
          </a:prstGeom>
          <a:noFill/>
          <a:ln>
            <a:noFill/>
          </a:ln>
        </p:spPr>
        <p:txBody>
          <a:bodyPr lIns="0" tIns="0" rIns="0" bIns="0"/>
          <a:lstStyle/>
          <a:p>
            <a:pPr algn="l">
              <a:lnSpc>
                <a:spcPct val="125000"/>
              </a:lnSpc>
              <a:buNone/>
            </a:pPr>
            <a:r>
              <a:rPr lang="zh-CN" sz="1200" b="1">
                <a:solidFill>
                  <a:srgbClr val="00796B">
                    <a:alpha val="60000"/>
                  </a:srgbClr>
                </a:solidFill>
                <a:latin typeface="Noto Sans SC"/>
                <a:ea typeface="Noto Sans SC"/>
              </a:rPr>
              <a:t>2026 民企高工评审 · 申报指南</a:t>
            </a:r>
            <a:endParaRPr lang="zh-CN"/>
          </a:p>
        </p:txBody>
      </p:sp>
      <p:sp>
        <p:nvSpPr>
          <p:cNvPr id="3103987" name="Shape "/>
          <p:cNvSpPr>
            <a:spLocks noGrp="true"/>
          </p:cNvSpPr>
          <p:nvPr/>
        </p:nvSpPr>
        <p:spPr>
          <a:xfrm>
            <a:off x="15951200" y="381000"/>
            <a:ext cx="50800" cy="152400"/>
          </a:xfrm>
          <a:prstGeom prst="rect">
            <a:avLst/>
          </a:prstGeom>
          <a:solidFill>
            <a:srgbClr val="E65100">
              <a:alpha val="40000"/>
            </a:srgbClr>
          </a:solidFill>
          <a:ln>
            <a:noFill/>
          </a:ln>
        </p:spPr>
        <p:txBody>
          <a:bodyPr/>
          <a:lstStyle/>
          <a:p>
            <a:endParaRPr lang="zh-CN"/>
          </a:p>
        </p:txBody>
      </p:sp>
      <p:sp>
        <p:nvSpPr>
          <p:cNvPr id="3103988" name="Shape "/>
          <p:cNvSpPr>
            <a:spLocks noGrp="true"/>
          </p:cNvSpPr>
          <p:nvPr/>
        </p:nvSpPr>
        <p:spPr>
          <a:xfrm>
            <a:off x="15951200" y="558800"/>
            <a:ext cx="50800" cy="50800"/>
          </a:xfrm>
          <a:prstGeom prst="rect">
            <a:avLst/>
          </a:prstGeom>
          <a:solidFill>
            <a:srgbClr val="4DB6AC">
              <a:alpha val="40000"/>
            </a:srgbClr>
          </a:solidFill>
          <a:ln>
            <a:noFill/>
          </a:ln>
        </p:spPr>
        <p:txBody>
          <a:bodyPr/>
          <a:lstStyle/>
          <a:p>
            <a:endParaRPr lang="zh-CN"/>
          </a:p>
        </p:txBody>
      </p:sp>
      <p:sp>
        <p:nvSpPr>
          <p:cNvPr id="3103989" name="Shape "/>
          <p:cNvSpPr>
            <a:spLocks noGrp="true"/>
          </p:cNvSpPr>
          <p:nvPr/>
        </p:nvSpPr>
        <p:spPr>
          <a:xfrm>
            <a:off x="508000" y="2032000"/>
            <a:ext cx="3429000" cy="4064000"/>
          </a:xfrm>
          <a:prstGeom prst="roundRect">
            <a:avLst>
              <a:gd name="adj" fmla="val 2962"/>
            </a:avLst>
          </a:prstGeom>
          <a:solidFill>
            <a:srgbClr val="FFFFFF"/>
          </a:solidFill>
          <a:ln w="12700">
            <a:solidFill>
              <a:srgbClr val="E2E8F0"/>
            </a:solidFill>
            <a:prstDash val="solid"/>
            <a:round/>
          </a:ln>
          <a:effectLst>
            <a:outerShdw blurRad="190500" dist="127000" dir="5400000" algn="ctr">
              <a:srgbClr val="000000">
                <a:alpha val="10000"/>
              </a:srgbClr>
            </a:outerShdw>
          </a:effectLst>
        </p:spPr>
        <p:txBody>
          <a:bodyPr/>
          <a:lstStyle/>
          <a:p>
            <a:endParaRPr lang="zh-CN"/>
          </a:p>
        </p:txBody>
      </p:sp>
      <p:sp>
        <p:nvSpPr>
          <p:cNvPr id="3103990" name="Shape "/>
          <p:cNvSpPr>
            <a:spLocks noGrp="true"/>
          </p:cNvSpPr>
          <p:nvPr/>
        </p:nvSpPr>
        <p:spPr>
          <a:xfrm>
            <a:off x="1917700" y="2552700"/>
            <a:ext cx="609600" cy="609600"/>
          </a:xfrm>
          <a:prstGeom prst="roundRect">
            <a:avLst>
              <a:gd name="adj" fmla="val 50000"/>
            </a:avLst>
          </a:prstGeom>
          <a:solidFill>
            <a:srgbClr val="00796B"/>
          </a:solidFill>
          <a:ln>
            <a:noFill/>
          </a:ln>
        </p:spPr>
        <p:txBody>
          <a:bodyPr wrap="square" lIns="0" tIns="0" rIns="0" bIns="0" rtlCol="0" anchor="ctr"/>
          <a:lstStyle/>
          <a:p>
            <a:pPr algn="ctr">
              <a:lnSpc>
                <a:spcPct val="125000"/>
              </a:lnSpc>
              <a:buNone/>
            </a:pPr>
            <a:r>
              <a:rPr lang="zh-CN" sz="2000" b="1">
                <a:solidFill>
                  <a:srgbClr val="FFFFFF"/>
                </a:solidFill>
                <a:latin typeface="Noto Sans SC"/>
                <a:ea typeface="Noto Sans SC"/>
              </a:rPr>
              <a:t>1</a:t>
            </a:r>
            <a:endParaRPr lang="zh-CN"/>
          </a:p>
        </p:txBody>
      </p:sp>
      <p:sp>
        <p:nvSpPr>
          <p:cNvPr id="2125834" name="SimpleText "/>
          <p:cNvSpPr>
            <a:spLocks noGrp="true"/>
          </p:cNvSpPr>
          <p:nvPr>
            <p:ph type="body"/>
          </p:nvPr>
        </p:nvSpPr>
        <p:spPr>
          <a:xfrm>
            <a:off x="1587500" y="3467100"/>
            <a:ext cx="1503680" cy="381000"/>
          </a:xfrm>
          <a:prstGeom prst="rect">
            <a:avLst/>
          </a:prstGeom>
          <a:noFill/>
          <a:ln>
            <a:noFill/>
          </a:ln>
        </p:spPr>
        <p:txBody>
          <a:bodyPr lIns="0" tIns="0" rIns="0" bIns="0"/>
          <a:lstStyle/>
          <a:p>
            <a:pPr algn="ctr">
              <a:lnSpc>
                <a:spcPct val="125000"/>
              </a:lnSpc>
              <a:buNone/>
            </a:pPr>
            <a:r>
              <a:rPr lang="zh-CN" sz="2000" b="1">
                <a:solidFill>
                  <a:srgbClr val="1E293B"/>
                </a:solidFill>
                <a:latin typeface="Noto Sans SC"/>
                <a:ea typeface="Noto Sans SC"/>
              </a:rPr>
              <a:t>原专业职称</a:t>
            </a:r>
            <a:endParaRPr lang="zh-CN"/>
          </a:p>
        </p:txBody>
      </p:sp>
      <p:sp>
        <p:nvSpPr>
          <p:cNvPr id="2125835" name="SimpleText "/>
          <p:cNvSpPr>
            <a:spLocks noGrp="true"/>
          </p:cNvSpPr>
          <p:nvPr>
            <p:ph type="body"/>
          </p:nvPr>
        </p:nvSpPr>
        <p:spPr>
          <a:xfrm>
            <a:off x="825500" y="4051300"/>
            <a:ext cx="2794000" cy="660400"/>
          </a:xfrm>
          <a:prstGeom prst="rect">
            <a:avLst/>
          </a:prstGeom>
          <a:noFill/>
          <a:ln>
            <a:noFill/>
          </a:ln>
        </p:spPr>
        <p:txBody>
          <a:bodyPr lIns="0" tIns="0" rIns="0" bIns="0"/>
          <a:lstStyle/>
          <a:p>
            <a:pPr algn="ctr">
              <a:lnSpc>
                <a:spcPct val="133000"/>
              </a:lnSpc>
              <a:buNone/>
            </a:pPr>
            <a:r>
              <a:rPr lang="zh-CN" sz="1600">
                <a:solidFill>
                  <a:srgbClr val="64748B"/>
                </a:solidFill>
                <a:latin typeface="Noto Sans SC"/>
                <a:ea typeface="Noto Sans SC"/>
              </a:rPr>
              <a:t>持有民营企业工程系列中级职称（如建筑专业）</a:t>
            </a:r>
            <a:endParaRPr lang="zh-CN"/>
          </a:p>
        </p:txBody>
      </p:sp>
      <p:sp>
        <p:nvSpPr>
          <p:cNvPr id="3103991" name="Shape "/>
          <p:cNvSpPr>
            <a:spLocks noGrp="true"/>
          </p:cNvSpPr>
          <p:nvPr/>
        </p:nvSpPr>
        <p:spPr>
          <a:xfrm>
            <a:off x="3937000" y="4051300"/>
            <a:ext cx="508000" cy="25400"/>
          </a:xfrm>
          <a:prstGeom prst="rect">
            <a:avLst/>
          </a:prstGeom>
          <a:solidFill>
            <a:srgbClr val="4DB6AC"/>
          </a:solidFill>
          <a:ln>
            <a:noFill/>
          </a:ln>
        </p:spPr>
        <p:txBody>
          <a:bodyPr/>
          <a:lstStyle/>
          <a:p>
            <a:endParaRPr lang="zh-CN"/>
          </a:p>
        </p:txBody>
      </p:sp>
      <p:sp>
        <p:nvSpPr>
          <p:cNvPr id="3103992" name="Shape "/>
          <p:cNvSpPr>
            <a:spLocks noGrp="true"/>
          </p:cNvSpPr>
          <p:nvPr/>
        </p:nvSpPr>
        <p:spPr>
          <a:xfrm>
            <a:off x="4368800" y="4013200"/>
            <a:ext cx="76200" cy="101600"/>
          </a:xfrm>
          <a:prstGeom prst="rect">
            <a:avLst/>
          </a:prstGeom>
          <a:noFill/>
          <a:ln>
            <a:noFill/>
          </a:ln>
        </p:spPr>
        <p:txBody>
          <a:bodyPr/>
          <a:lstStyle/>
          <a:p>
            <a:endParaRPr lang="zh-CN"/>
          </a:p>
        </p:txBody>
      </p:sp>
      <p:sp>
        <p:nvSpPr>
          <p:cNvPr id="3103993" name="Shape "/>
          <p:cNvSpPr>
            <a:spLocks noGrp="true"/>
          </p:cNvSpPr>
          <p:nvPr/>
        </p:nvSpPr>
        <p:spPr>
          <a:xfrm>
            <a:off x="4445000" y="2032000"/>
            <a:ext cx="3429000" cy="4064000"/>
          </a:xfrm>
          <a:prstGeom prst="roundRect">
            <a:avLst>
              <a:gd name="adj" fmla="val 2962"/>
            </a:avLst>
          </a:prstGeom>
          <a:solidFill>
            <a:srgbClr val="FFFFFF"/>
          </a:solidFill>
          <a:ln w="12700">
            <a:solidFill>
              <a:srgbClr val="E2E8F0"/>
            </a:solidFill>
            <a:prstDash val="solid"/>
            <a:round/>
          </a:ln>
          <a:effectLst>
            <a:outerShdw blurRad="190500" dist="127000" dir="5400000" algn="ctr">
              <a:srgbClr val="000000">
                <a:alpha val="10000"/>
              </a:srgbClr>
            </a:outerShdw>
          </a:effectLst>
        </p:spPr>
        <p:txBody>
          <a:bodyPr/>
          <a:lstStyle/>
          <a:p>
            <a:endParaRPr lang="zh-CN"/>
          </a:p>
        </p:txBody>
      </p:sp>
      <p:sp>
        <p:nvSpPr>
          <p:cNvPr id="3103994" name="Shape "/>
          <p:cNvSpPr>
            <a:spLocks noGrp="true"/>
          </p:cNvSpPr>
          <p:nvPr/>
        </p:nvSpPr>
        <p:spPr>
          <a:xfrm>
            <a:off x="5854700" y="2552700"/>
            <a:ext cx="609600" cy="609600"/>
          </a:xfrm>
          <a:prstGeom prst="roundRect">
            <a:avLst>
              <a:gd name="adj" fmla="val 50000"/>
            </a:avLst>
          </a:prstGeom>
          <a:solidFill>
            <a:srgbClr val="00796B"/>
          </a:solidFill>
          <a:ln>
            <a:noFill/>
          </a:ln>
        </p:spPr>
        <p:txBody>
          <a:bodyPr wrap="square" lIns="0" tIns="0" rIns="0" bIns="0" rtlCol="0" anchor="ctr"/>
          <a:lstStyle/>
          <a:p>
            <a:pPr algn="ctr">
              <a:lnSpc>
                <a:spcPct val="125000"/>
              </a:lnSpc>
              <a:buNone/>
            </a:pPr>
            <a:r>
              <a:rPr lang="zh-CN" sz="2000" b="1">
                <a:solidFill>
                  <a:srgbClr val="FFFFFF"/>
                </a:solidFill>
                <a:latin typeface="Noto Sans SC"/>
                <a:ea typeface="Noto Sans SC"/>
              </a:rPr>
              <a:t>2</a:t>
            </a:r>
            <a:endParaRPr lang="zh-CN"/>
          </a:p>
        </p:txBody>
      </p:sp>
      <p:sp>
        <p:nvSpPr>
          <p:cNvPr id="2125836" name="SimpleText "/>
          <p:cNvSpPr>
            <a:spLocks noGrp="true"/>
          </p:cNvSpPr>
          <p:nvPr>
            <p:ph type="body"/>
          </p:nvPr>
        </p:nvSpPr>
        <p:spPr>
          <a:xfrm>
            <a:off x="5651500" y="3467100"/>
            <a:ext cx="1250950" cy="381000"/>
          </a:xfrm>
          <a:prstGeom prst="rect">
            <a:avLst/>
          </a:prstGeom>
          <a:noFill/>
          <a:ln>
            <a:noFill/>
          </a:ln>
        </p:spPr>
        <p:txBody>
          <a:bodyPr lIns="0" tIns="0" rIns="0" bIns="0"/>
          <a:lstStyle/>
          <a:p>
            <a:pPr algn="ctr">
              <a:lnSpc>
                <a:spcPct val="125000"/>
              </a:lnSpc>
              <a:buNone/>
            </a:pPr>
            <a:r>
              <a:rPr lang="zh-CN" sz="2000" b="1">
                <a:solidFill>
                  <a:srgbClr val="1E293B"/>
                </a:solidFill>
                <a:latin typeface="Noto Sans SC"/>
                <a:ea typeface="Noto Sans SC"/>
              </a:rPr>
              <a:t>改行转岗</a:t>
            </a:r>
            <a:endParaRPr lang="zh-CN"/>
          </a:p>
        </p:txBody>
      </p:sp>
      <p:sp>
        <p:nvSpPr>
          <p:cNvPr id="2125837" name="SimpleText "/>
          <p:cNvSpPr>
            <a:spLocks noGrp="true"/>
          </p:cNvSpPr>
          <p:nvPr>
            <p:ph type="body"/>
          </p:nvPr>
        </p:nvSpPr>
        <p:spPr>
          <a:xfrm>
            <a:off x="4762500" y="4051300"/>
            <a:ext cx="2794000" cy="977900"/>
          </a:xfrm>
          <a:prstGeom prst="rect">
            <a:avLst/>
          </a:prstGeom>
          <a:noFill/>
          <a:ln>
            <a:noFill/>
          </a:ln>
        </p:spPr>
        <p:txBody>
          <a:bodyPr lIns="0" tIns="0" rIns="0" bIns="0"/>
          <a:lstStyle/>
          <a:p>
            <a:pPr algn="ctr">
              <a:lnSpc>
                <a:spcPct val="133000"/>
              </a:lnSpc>
              <a:buNone/>
            </a:pPr>
            <a:r>
              <a:rPr lang="zh-CN" sz="1600">
                <a:solidFill>
                  <a:srgbClr val="64748B"/>
                </a:solidFill>
                <a:latin typeface="Noto Sans SC"/>
                <a:ea typeface="Noto Sans SC"/>
              </a:rPr>
              <a:t>现从事另一专业工作（如道路专业），在现岗位工作满 1 年且考核合格</a:t>
            </a:r>
            <a:endParaRPr lang="zh-CN"/>
          </a:p>
        </p:txBody>
      </p:sp>
      <p:sp>
        <p:nvSpPr>
          <p:cNvPr id="3103995" name="Shape "/>
          <p:cNvSpPr>
            <a:spLocks noGrp="true"/>
          </p:cNvSpPr>
          <p:nvPr/>
        </p:nvSpPr>
        <p:spPr>
          <a:xfrm>
            <a:off x="7874000" y="4051300"/>
            <a:ext cx="508000" cy="25400"/>
          </a:xfrm>
          <a:prstGeom prst="rect">
            <a:avLst/>
          </a:prstGeom>
          <a:solidFill>
            <a:srgbClr val="4DB6AC"/>
          </a:solidFill>
          <a:ln>
            <a:noFill/>
          </a:ln>
        </p:spPr>
        <p:txBody>
          <a:bodyPr/>
          <a:lstStyle/>
          <a:p>
            <a:endParaRPr lang="zh-CN"/>
          </a:p>
        </p:txBody>
      </p:sp>
      <p:sp>
        <p:nvSpPr>
          <p:cNvPr id="3103996" name="Shape "/>
          <p:cNvSpPr>
            <a:spLocks noGrp="true"/>
          </p:cNvSpPr>
          <p:nvPr/>
        </p:nvSpPr>
        <p:spPr>
          <a:xfrm>
            <a:off x="8305800" y="4013200"/>
            <a:ext cx="76200" cy="101600"/>
          </a:xfrm>
          <a:prstGeom prst="rect">
            <a:avLst/>
          </a:prstGeom>
          <a:noFill/>
          <a:ln>
            <a:noFill/>
          </a:ln>
        </p:spPr>
        <p:txBody>
          <a:bodyPr/>
          <a:lstStyle/>
          <a:p>
            <a:endParaRPr lang="zh-CN"/>
          </a:p>
        </p:txBody>
      </p:sp>
      <p:sp>
        <p:nvSpPr>
          <p:cNvPr id="3103997" name="Shape "/>
          <p:cNvSpPr>
            <a:spLocks noGrp="true"/>
          </p:cNvSpPr>
          <p:nvPr/>
        </p:nvSpPr>
        <p:spPr>
          <a:xfrm>
            <a:off x="8382000" y="2032000"/>
            <a:ext cx="3429000" cy="4064000"/>
          </a:xfrm>
          <a:prstGeom prst="roundRect">
            <a:avLst>
              <a:gd name="adj" fmla="val 2962"/>
            </a:avLst>
          </a:prstGeom>
          <a:solidFill>
            <a:srgbClr val="FFFFFF"/>
          </a:solidFill>
          <a:ln w="12700">
            <a:solidFill>
              <a:srgbClr val="E2E8F0"/>
            </a:solidFill>
            <a:prstDash val="solid"/>
            <a:round/>
          </a:ln>
          <a:effectLst>
            <a:outerShdw blurRad="190500" dist="127000" dir="5400000" algn="ctr">
              <a:srgbClr val="000000">
                <a:alpha val="10000"/>
              </a:srgbClr>
            </a:outerShdw>
          </a:effectLst>
        </p:spPr>
        <p:txBody>
          <a:bodyPr/>
          <a:lstStyle/>
          <a:p>
            <a:endParaRPr lang="zh-CN"/>
          </a:p>
        </p:txBody>
      </p:sp>
      <p:sp>
        <p:nvSpPr>
          <p:cNvPr id="3103998" name="Shape "/>
          <p:cNvSpPr>
            <a:spLocks noGrp="true"/>
          </p:cNvSpPr>
          <p:nvPr/>
        </p:nvSpPr>
        <p:spPr>
          <a:xfrm>
            <a:off x="9791700" y="2552700"/>
            <a:ext cx="609600" cy="609600"/>
          </a:xfrm>
          <a:prstGeom prst="roundRect">
            <a:avLst>
              <a:gd name="adj" fmla="val 50000"/>
            </a:avLst>
          </a:prstGeom>
          <a:solidFill>
            <a:srgbClr val="00796B"/>
          </a:solidFill>
          <a:ln>
            <a:noFill/>
          </a:ln>
        </p:spPr>
        <p:txBody>
          <a:bodyPr wrap="square" lIns="0" tIns="0" rIns="0" bIns="0" rtlCol="0" anchor="ctr"/>
          <a:lstStyle/>
          <a:p>
            <a:pPr algn="ctr">
              <a:lnSpc>
                <a:spcPct val="125000"/>
              </a:lnSpc>
              <a:buNone/>
            </a:pPr>
            <a:r>
              <a:rPr lang="zh-CN" sz="2000" b="1">
                <a:solidFill>
                  <a:srgbClr val="FFFFFF"/>
                </a:solidFill>
                <a:latin typeface="Noto Sans SC"/>
                <a:ea typeface="Noto Sans SC"/>
              </a:rPr>
              <a:t>3</a:t>
            </a:r>
            <a:endParaRPr lang="zh-CN"/>
          </a:p>
        </p:txBody>
      </p:sp>
      <p:sp>
        <p:nvSpPr>
          <p:cNvPr id="2125838" name="SimpleText "/>
          <p:cNvSpPr>
            <a:spLocks noGrp="true"/>
          </p:cNvSpPr>
          <p:nvPr>
            <p:ph type="body"/>
          </p:nvPr>
        </p:nvSpPr>
        <p:spPr>
          <a:xfrm>
            <a:off x="9588500" y="3467100"/>
            <a:ext cx="1289050" cy="381000"/>
          </a:xfrm>
          <a:prstGeom prst="rect">
            <a:avLst/>
          </a:prstGeom>
          <a:noFill/>
          <a:ln>
            <a:noFill/>
          </a:ln>
        </p:spPr>
        <p:txBody>
          <a:bodyPr lIns="0" tIns="0" rIns="0" bIns="0"/>
          <a:lstStyle/>
          <a:p>
            <a:pPr algn="ctr">
              <a:lnSpc>
                <a:spcPct val="125000"/>
              </a:lnSpc>
              <a:buNone/>
            </a:pPr>
            <a:r>
              <a:rPr lang="zh-CN" sz="2000" b="1">
                <a:solidFill>
                  <a:srgbClr val="1E293B"/>
                </a:solidFill>
                <a:latin typeface="Noto Sans SC"/>
                <a:ea typeface="Noto Sans SC"/>
              </a:rPr>
              <a:t>同级转评</a:t>
            </a:r>
            <a:endParaRPr lang="zh-CN"/>
          </a:p>
        </p:txBody>
      </p:sp>
      <p:sp>
        <p:nvSpPr>
          <p:cNvPr id="2125839" name="SimpleText "/>
          <p:cNvSpPr>
            <a:spLocks noGrp="true"/>
          </p:cNvSpPr>
          <p:nvPr>
            <p:ph type="body"/>
          </p:nvPr>
        </p:nvSpPr>
        <p:spPr>
          <a:xfrm>
            <a:off x="8699500" y="4051300"/>
            <a:ext cx="2794000" cy="977900"/>
          </a:xfrm>
          <a:prstGeom prst="rect">
            <a:avLst/>
          </a:prstGeom>
          <a:noFill/>
          <a:ln>
            <a:noFill/>
          </a:ln>
        </p:spPr>
        <p:txBody>
          <a:bodyPr lIns="0" tIns="0" rIns="0" bIns="0"/>
          <a:lstStyle/>
          <a:p>
            <a:pPr algn="ctr">
              <a:lnSpc>
                <a:spcPct val="133000"/>
              </a:lnSpc>
              <a:buNone/>
            </a:pPr>
            <a:r>
              <a:rPr lang="zh-CN" sz="1600">
                <a:solidFill>
                  <a:srgbClr val="64748B"/>
                </a:solidFill>
                <a:latin typeface="Noto Sans SC"/>
                <a:ea typeface="Noto Sans SC"/>
              </a:rPr>
              <a:t>先转评现岗位同级职称（道路专业中级），原任职时间可连续计算</a:t>
            </a:r>
            <a:endParaRPr lang="zh-CN"/>
          </a:p>
        </p:txBody>
      </p:sp>
      <p:sp>
        <p:nvSpPr>
          <p:cNvPr id="3103999" name="Shape "/>
          <p:cNvSpPr>
            <a:spLocks noGrp="true"/>
          </p:cNvSpPr>
          <p:nvPr/>
        </p:nvSpPr>
        <p:spPr>
          <a:xfrm>
            <a:off x="11811000" y="4051300"/>
            <a:ext cx="508000" cy="25400"/>
          </a:xfrm>
          <a:prstGeom prst="rect">
            <a:avLst/>
          </a:prstGeom>
          <a:solidFill>
            <a:srgbClr val="4DB6AC"/>
          </a:solidFill>
          <a:ln>
            <a:noFill/>
          </a:ln>
        </p:spPr>
        <p:txBody>
          <a:bodyPr/>
          <a:lstStyle/>
          <a:p>
            <a:endParaRPr lang="zh-CN"/>
          </a:p>
        </p:txBody>
      </p:sp>
      <p:sp>
        <p:nvSpPr>
          <p:cNvPr id="3104000" name="Shape "/>
          <p:cNvSpPr>
            <a:spLocks noGrp="true"/>
          </p:cNvSpPr>
          <p:nvPr/>
        </p:nvSpPr>
        <p:spPr>
          <a:xfrm>
            <a:off x="12242800" y="4013200"/>
            <a:ext cx="76200" cy="101600"/>
          </a:xfrm>
          <a:prstGeom prst="rect">
            <a:avLst/>
          </a:prstGeom>
          <a:noFill/>
          <a:ln>
            <a:noFill/>
          </a:ln>
        </p:spPr>
        <p:txBody>
          <a:bodyPr/>
          <a:lstStyle/>
          <a:p>
            <a:endParaRPr lang="zh-CN"/>
          </a:p>
        </p:txBody>
      </p:sp>
      <p:sp>
        <p:nvSpPr>
          <p:cNvPr id="3104001" name="Shape "/>
          <p:cNvSpPr>
            <a:spLocks noGrp="true"/>
          </p:cNvSpPr>
          <p:nvPr/>
        </p:nvSpPr>
        <p:spPr>
          <a:xfrm>
            <a:off x="12319000" y="2032000"/>
            <a:ext cx="3429000" cy="4064000"/>
          </a:xfrm>
          <a:prstGeom prst="roundRect">
            <a:avLst>
              <a:gd name="adj" fmla="val 2962"/>
            </a:avLst>
          </a:prstGeom>
          <a:solidFill>
            <a:srgbClr val="FFFFFF"/>
          </a:solidFill>
          <a:ln>
            <a:noFill/>
          </a:ln>
          <a:effectLst>
            <a:outerShdw blurRad="190500" dist="127000" dir="5400000" algn="ctr">
              <a:srgbClr val="000000">
                <a:alpha val="10000"/>
              </a:srgbClr>
            </a:outerShdw>
          </a:effectLst>
        </p:spPr>
        <p:txBody>
          <a:bodyPr/>
          <a:lstStyle/>
          <a:p>
            <a:endParaRPr lang="zh-CN"/>
          </a:p>
        </p:txBody>
      </p:sp>
      <p:sp>
        <p:nvSpPr>
          <p:cNvPr id="3104002" name="Shape "/>
          <p:cNvSpPr>
            <a:spLocks noGrp="true"/>
          </p:cNvSpPr>
          <p:nvPr/>
        </p:nvSpPr>
        <p:spPr>
          <a:xfrm>
            <a:off x="13728700" y="2590800"/>
            <a:ext cx="609600" cy="609600"/>
          </a:xfrm>
          <a:prstGeom prst="roundRect">
            <a:avLst>
              <a:gd name="adj" fmla="val 50000"/>
            </a:avLst>
          </a:prstGeom>
          <a:solidFill>
            <a:srgbClr val="E65100"/>
          </a:solidFill>
          <a:ln>
            <a:noFill/>
          </a:ln>
        </p:spPr>
        <p:txBody>
          <a:bodyPr wrap="square" lIns="0" tIns="0" rIns="0" bIns="0" rtlCol="0" anchor="ctr"/>
          <a:lstStyle/>
          <a:p>
            <a:pPr algn="ctr">
              <a:lnSpc>
                <a:spcPct val="125000"/>
              </a:lnSpc>
              <a:buNone/>
            </a:pPr>
            <a:r>
              <a:rPr lang="zh-CN" sz="2000" b="1">
                <a:solidFill>
                  <a:srgbClr val="FFFFFF"/>
                </a:solidFill>
                <a:latin typeface="Noto Sans SC"/>
                <a:ea typeface="Noto Sans SC"/>
              </a:rPr>
              <a:t>4</a:t>
            </a:r>
            <a:endParaRPr lang="zh-CN"/>
          </a:p>
        </p:txBody>
      </p:sp>
      <p:sp>
        <p:nvSpPr>
          <p:cNvPr id="2125840" name="SimpleText "/>
          <p:cNvSpPr>
            <a:spLocks noGrp="true"/>
          </p:cNvSpPr>
          <p:nvPr>
            <p:ph type="body"/>
          </p:nvPr>
        </p:nvSpPr>
        <p:spPr>
          <a:xfrm>
            <a:off x="13525500" y="3505200"/>
            <a:ext cx="1310005" cy="381000"/>
          </a:xfrm>
          <a:prstGeom prst="rect">
            <a:avLst/>
          </a:prstGeom>
          <a:noFill/>
          <a:ln>
            <a:noFill/>
          </a:ln>
        </p:spPr>
        <p:txBody>
          <a:bodyPr lIns="0" tIns="0" rIns="0" bIns="0"/>
          <a:lstStyle/>
          <a:p>
            <a:pPr algn="ctr">
              <a:lnSpc>
                <a:spcPct val="125000"/>
              </a:lnSpc>
              <a:buNone/>
            </a:pPr>
            <a:r>
              <a:rPr lang="zh-CN" sz="2000" b="1">
                <a:solidFill>
                  <a:srgbClr val="E65100"/>
                </a:solidFill>
                <a:latin typeface="Noto Sans SC"/>
                <a:ea typeface="Noto Sans SC"/>
              </a:rPr>
              <a:t>申报高级</a:t>
            </a:r>
            <a:endParaRPr lang="zh-CN"/>
          </a:p>
        </p:txBody>
      </p:sp>
      <p:sp>
        <p:nvSpPr>
          <p:cNvPr id="2125841" name="SimpleText "/>
          <p:cNvSpPr>
            <a:spLocks noGrp="true"/>
          </p:cNvSpPr>
          <p:nvPr>
            <p:ph type="body"/>
          </p:nvPr>
        </p:nvSpPr>
        <p:spPr>
          <a:xfrm>
            <a:off x="12636500" y="4089400"/>
            <a:ext cx="2794000" cy="977900"/>
          </a:xfrm>
          <a:prstGeom prst="rect">
            <a:avLst/>
          </a:prstGeom>
          <a:noFill/>
          <a:ln>
            <a:noFill/>
          </a:ln>
        </p:spPr>
        <p:txBody>
          <a:bodyPr lIns="0" tIns="0" rIns="0" bIns="0"/>
          <a:lstStyle/>
          <a:p>
            <a:pPr algn="ctr">
              <a:lnSpc>
                <a:spcPct val="133000"/>
              </a:lnSpc>
              <a:buNone/>
            </a:pPr>
            <a:r>
              <a:rPr lang="zh-CN" sz="1600">
                <a:solidFill>
                  <a:srgbClr val="64748B"/>
                </a:solidFill>
                <a:latin typeface="Noto Sans SC"/>
                <a:ea typeface="Noto Sans SC"/>
              </a:rPr>
              <a:t>提交现专业业绩材料，满足</a:t>
            </a:r>
            <a:r>
              <a:rPr lang="zh-CN" sz="1600" b="1">
                <a:solidFill>
                  <a:srgbClr val="E65100"/>
                </a:solidFill>
                <a:latin typeface="Noto Sans SC"/>
                <a:ea typeface="Noto Sans SC"/>
              </a:rPr>
              <a:t>岗证匹配、业绩对口</a:t>
            </a:r>
            <a:r>
              <a:rPr lang="zh-CN" sz="1600">
                <a:solidFill>
                  <a:srgbClr val="64748B"/>
                </a:solidFill>
                <a:latin typeface="Noto Sans SC"/>
                <a:ea typeface="Noto Sans SC"/>
              </a:rPr>
              <a:t>，方可申报上一级职称</a:t>
            </a:r>
            <a:endParaRPr lang="zh-CN"/>
          </a:p>
        </p:txBody>
      </p:sp>
      <p:sp>
        <p:nvSpPr>
          <p:cNvPr id="3104003" name="Shape "/>
          <p:cNvSpPr>
            <a:spLocks noGrp="true"/>
          </p:cNvSpPr>
          <p:nvPr/>
        </p:nvSpPr>
        <p:spPr>
          <a:xfrm>
            <a:off x="508000" y="6908800"/>
            <a:ext cx="15240000" cy="1727200"/>
          </a:xfrm>
          <a:prstGeom prst="roundRect">
            <a:avLst>
              <a:gd name="adj" fmla="val 5882"/>
            </a:avLst>
          </a:prstGeom>
          <a:solidFill>
            <a:srgbClr val="FFF3E0"/>
          </a:solidFill>
          <a:ln>
            <a:noFill/>
          </a:ln>
          <a:effectLst>
            <a:outerShdw blurRad="190500" dist="127000" dir="5400000" algn="ctr">
              <a:srgbClr val="000000">
                <a:alpha val="10000"/>
              </a:srgbClr>
            </a:outerShdw>
          </a:effectLst>
        </p:spPr>
        <p:txBody>
          <a:bodyPr/>
          <a:lstStyle/>
          <a:p>
            <a:endParaRPr lang="zh-CN"/>
          </a:p>
        </p:txBody>
      </p:sp>
      <p:sp>
        <p:nvSpPr>
          <p:cNvPr id="3104004" name="Shape "/>
          <p:cNvSpPr>
            <a:spLocks noGrp="true"/>
          </p:cNvSpPr>
          <p:nvPr/>
        </p:nvSpPr>
        <p:spPr>
          <a:xfrm>
            <a:off x="838200" y="7467600"/>
            <a:ext cx="609600" cy="609600"/>
          </a:xfrm>
          <a:prstGeom prst="roundRect">
            <a:avLst>
              <a:gd name="adj" fmla="val 50000"/>
            </a:avLst>
          </a:prstGeom>
          <a:solidFill>
            <a:srgbClr val="E65100"/>
          </a:solidFill>
          <a:ln>
            <a:noFill/>
          </a:ln>
        </p:spPr>
        <p:txBody>
          <a:bodyPr wrap="square" lIns="0" tIns="0" rIns="0" bIns="0" rtlCol="0" anchor="ctr"/>
          <a:lstStyle/>
          <a:p>
            <a:pPr algn="ctr">
              <a:lnSpc>
                <a:spcPct val="125000"/>
              </a:lnSpc>
              <a:buNone/>
            </a:pPr>
            <a:r>
              <a:rPr lang="zh-CN" sz="2400" b="1">
                <a:solidFill>
                  <a:srgbClr val="FFFFFF"/>
                </a:solidFill>
                <a:latin typeface="Noto Sans SC"/>
                <a:ea typeface="Noto Sans SC"/>
              </a:rPr>
              <a:t>!</a:t>
            </a:r>
            <a:endParaRPr lang="zh-CN"/>
          </a:p>
        </p:txBody>
      </p:sp>
      <p:sp>
        <p:nvSpPr>
          <p:cNvPr id="2125842" name="SimpleText "/>
          <p:cNvSpPr>
            <a:spLocks noGrp="true"/>
          </p:cNvSpPr>
          <p:nvPr>
            <p:ph type="body"/>
          </p:nvPr>
        </p:nvSpPr>
        <p:spPr>
          <a:xfrm>
            <a:off x="1752600" y="7146328"/>
            <a:ext cx="14160500" cy="419100"/>
          </a:xfrm>
          <a:prstGeom prst="rect">
            <a:avLst/>
          </a:prstGeom>
          <a:noFill/>
          <a:ln>
            <a:noFill/>
          </a:ln>
        </p:spPr>
        <p:txBody>
          <a:bodyPr lIns="0" tIns="0" rIns="0" bIns="0"/>
          <a:lstStyle/>
          <a:p>
            <a:pPr algn="l">
              <a:lnSpc>
                <a:spcPct val="125000"/>
              </a:lnSpc>
              <a:buNone/>
            </a:pPr>
            <a:r>
              <a:rPr lang="zh-CN" sz="2200" b="1">
                <a:solidFill>
                  <a:srgbClr val="E65100"/>
                </a:solidFill>
                <a:latin typeface="Noto Sans SC"/>
                <a:ea typeface="Noto Sans SC"/>
              </a:rPr>
              <a:t>关键约束：业绩材料匹配性</a:t>
            </a:r>
            <a:endParaRPr lang="zh-CN"/>
          </a:p>
        </p:txBody>
      </p:sp>
      <p:sp>
        <p:nvSpPr>
          <p:cNvPr id="2125843" name="SimpleText "/>
          <p:cNvSpPr>
            <a:spLocks noGrp="true"/>
          </p:cNvSpPr>
          <p:nvPr>
            <p:ph type="body"/>
          </p:nvPr>
        </p:nvSpPr>
        <p:spPr>
          <a:xfrm>
            <a:off x="1752600" y="7667028"/>
            <a:ext cx="13741400" cy="736600"/>
          </a:xfrm>
          <a:prstGeom prst="rect">
            <a:avLst/>
          </a:prstGeom>
          <a:noFill/>
          <a:ln>
            <a:noFill/>
          </a:ln>
        </p:spPr>
        <p:txBody>
          <a:bodyPr lIns="0" tIns="0" rIns="0" bIns="0"/>
          <a:lstStyle/>
          <a:p>
            <a:pPr algn="l">
              <a:lnSpc>
                <a:spcPct val="133000"/>
              </a:lnSpc>
              <a:buNone/>
            </a:pPr>
            <a:r>
              <a:rPr lang="zh-CN" sz="1800">
                <a:solidFill>
                  <a:srgbClr val="1E293B"/>
                </a:solidFill>
                <a:latin typeface="Noto Sans SC"/>
                <a:ea typeface="Noto Sans SC"/>
              </a:rPr>
              <a:t>申报道路专业高级职称时，所提交的专业工作能力证明、业绩成果、论文著作等所有材料，</a:t>
            </a:r>
            <a:r>
              <a:rPr lang="zh-CN" sz="1800" b="1">
                <a:solidFill>
                  <a:srgbClr val="E65100"/>
                </a:solidFill>
                <a:latin typeface="Noto Sans SC"/>
                <a:ea typeface="Noto Sans SC"/>
              </a:rPr>
              <a:t>必须全部是道路专业的相关成果</a:t>
            </a:r>
            <a:r>
              <a:rPr lang="zh-CN" sz="1800">
                <a:solidFill>
                  <a:srgbClr val="1E293B"/>
                </a:solidFill>
                <a:latin typeface="Noto Sans SC"/>
                <a:ea typeface="Noto Sans SC"/>
              </a:rPr>
              <a:t>，原建筑专业的材料不能作为满足申报条件的依据，仅可作参考。这一规定强调了“岗证匹配”和“业绩对口”的原则。</a:t>
            </a:r>
            <a:endParaRPr lang="zh-CN"/>
          </a:p>
        </p:txBody>
      </p:sp>
      <p:sp>
        <p:nvSpPr>
          <p:cNvPr id="244468" name="BorderLine_top"/>
          <p:cNvSpPr>
            <a:spLocks noGrp="true"/>
          </p:cNvSpPr>
          <p:nvPr/>
        </p:nvSpPr>
        <p:spPr>
          <a:xfrm>
            <a:off x="4368800" y="40132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69" name="BorderLine_top"/>
          <p:cNvSpPr>
            <a:spLocks noGrp="true"/>
          </p:cNvSpPr>
          <p:nvPr/>
        </p:nvSpPr>
        <p:spPr>
          <a:xfrm>
            <a:off x="8305800" y="40132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70" name="BorderLine_top"/>
          <p:cNvSpPr>
            <a:spLocks noGrp="true"/>
          </p:cNvSpPr>
          <p:nvPr/>
        </p:nvSpPr>
        <p:spPr>
          <a:xfrm>
            <a:off x="12242800" y="40132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71" name="BorderLine_top"/>
          <p:cNvSpPr>
            <a:spLocks noGrp="true"/>
          </p:cNvSpPr>
          <p:nvPr/>
        </p:nvSpPr>
        <p:spPr>
          <a:xfrm>
            <a:off x="12319000" y="2032000"/>
            <a:ext cx="3429000" cy="38100"/>
          </a:xfrm>
          <a:custGeom>
            <a:avLst/>
            <a:gdLst/>
            <a:ahLst/>
            <a:cxnLst/>
            <a:pathLst>
              <a:path w="3429000" h="38100">
                <a:moveTo>
                  <a:pt x="0" y="76200"/>
                </a:moveTo>
                <a:lnTo>
                  <a:pt x="1911" y="59244"/>
                </a:lnTo>
                <a:lnTo>
                  <a:pt x="7547" y="43139"/>
                </a:lnTo>
                <a:lnTo>
                  <a:pt x="16625" y="28691"/>
                </a:lnTo>
                <a:lnTo>
                  <a:pt x="28691" y="16625"/>
                </a:lnTo>
                <a:lnTo>
                  <a:pt x="43139" y="7547"/>
                </a:lnTo>
                <a:lnTo>
                  <a:pt x="59244" y="1911"/>
                </a:lnTo>
                <a:lnTo>
                  <a:pt x="76200" y="0"/>
                </a:lnTo>
                <a:lnTo>
                  <a:pt x="3352800" y="0"/>
                </a:lnTo>
                <a:lnTo>
                  <a:pt x="3369756" y="1911"/>
                </a:lnTo>
                <a:lnTo>
                  <a:pt x="3385861" y="7547"/>
                </a:lnTo>
                <a:lnTo>
                  <a:pt x="3400309" y="16625"/>
                </a:lnTo>
                <a:lnTo>
                  <a:pt x="3412375" y="28691"/>
                </a:lnTo>
                <a:lnTo>
                  <a:pt x="3421453" y="43139"/>
                </a:lnTo>
                <a:lnTo>
                  <a:pt x="3427089" y="59244"/>
                </a:lnTo>
                <a:lnTo>
                  <a:pt x="3429000" y="76200"/>
                </a:lnTo>
                <a:lnTo>
                  <a:pt x="3427089" y="67722"/>
                </a:lnTo>
                <a:lnTo>
                  <a:pt x="3421453" y="59670"/>
                </a:lnTo>
                <a:lnTo>
                  <a:pt x="3412375" y="52446"/>
                </a:lnTo>
                <a:lnTo>
                  <a:pt x="3400309" y="46413"/>
                </a:lnTo>
                <a:lnTo>
                  <a:pt x="3385861" y="41874"/>
                </a:lnTo>
                <a:lnTo>
                  <a:pt x="3369756" y="39056"/>
                </a:lnTo>
                <a:lnTo>
                  <a:pt x="3352800" y="38100"/>
                </a:lnTo>
                <a:lnTo>
                  <a:pt x="76200" y="38100"/>
                </a:lnTo>
                <a:lnTo>
                  <a:pt x="59244" y="39056"/>
                </a:lnTo>
                <a:lnTo>
                  <a:pt x="43139" y="41874"/>
                </a:lnTo>
                <a:lnTo>
                  <a:pt x="28691" y="46413"/>
                </a:lnTo>
                <a:lnTo>
                  <a:pt x="16625" y="52446"/>
                </a:lnTo>
                <a:lnTo>
                  <a:pt x="7547" y="59670"/>
                </a:lnTo>
                <a:lnTo>
                  <a:pt x="1911" y="67722"/>
                </a:lnTo>
                <a:lnTo>
                  <a:pt x="0" y="76200"/>
                </a:lnTo>
                <a:close/>
              </a:path>
            </a:pathLst>
          </a:custGeom>
          <a:solidFill>
            <a:srgbClr val="E65100"/>
          </a:solidFill>
          <a:ln>
            <a:noFill/>
          </a:ln>
        </p:spPr>
        <p:txBody>
          <a:bodyPr/>
          <a:lstStyle/>
          <a:p>
            <a:endParaRPr lang="zh-CN"/>
          </a:p>
        </p:txBody>
      </p:sp>
      <p:sp>
        <p:nvSpPr>
          <p:cNvPr id="244472" name="BorderLine_left"/>
          <p:cNvSpPr>
            <a:spLocks noGrp="true"/>
          </p:cNvSpPr>
          <p:nvPr/>
        </p:nvSpPr>
        <p:spPr>
          <a:xfrm>
            <a:off x="508000" y="6908800"/>
            <a:ext cx="57150" cy="1727200"/>
          </a:xfrm>
          <a:custGeom>
            <a:avLst/>
            <a:gdLst/>
            <a:ahLst/>
            <a:cxnLst/>
            <a:pathLst>
              <a:path w="57150" h="1727200">
                <a:moveTo>
                  <a:pt x="76200" y="0"/>
                </a:moveTo>
                <a:lnTo>
                  <a:pt x="59244" y="1911"/>
                </a:lnTo>
                <a:lnTo>
                  <a:pt x="43139" y="7547"/>
                </a:lnTo>
                <a:lnTo>
                  <a:pt x="28691" y="16625"/>
                </a:lnTo>
                <a:lnTo>
                  <a:pt x="16625" y="28691"/>
                </a:lnTo>
                <a:lnTo>
                  <a:pt x="7547" y="43139"/>
                </a:lnTo>
                <a:lnTo>
                  <a:pt x="1911" y="59244"/>
                </a:lnTo>
                <a:lnTo>
                  <a:pt x="0" y="76200"/>
                </a:lnTo>
                <a:lnTo>
                  <a:pt x="0" y="1651000"/>
                </a:lnTo>
                <a:lnTo>
                  <a:pt x="1911" y="1667956"/>
                </a:lnTo>
                <a:lnTo>
                  <a:pt x="7547" y="1684061"/>
                </a:lnTo>
                <a:lnTo>
                  <a:pt x="16625" y="1698509"/>
                </a:lnTo>
                <a:lnTo>
                  <a:pt x="28691" y="1710575"/>
                </a:lnTo>
                <a:lnTo>
                  <a:pt x="43139" y="1719653"/>
                </a:lnTo>
                <a:lnTo>
                  <a:pt x="59244" y="1725289"/>
                </a:lnTo>
                <a:lnTo>
                  <a:pt x="76200" y="1727200"/>
                </a:lnTo>
                <a:lnTo>
                  <a:pt x="67722" y="1725289"/>
                </a:lnTo>
                <a:lnTo>
                  <a:pt x="59670" y="1719653"/>
                </a:lnTo>
                <a:lnTo>
                  <a:pt x="52446" y="1710575"/>
                </a:lnTo>
                <a:lnTo>
                  <a:pt x="46413" y="1698509"/>
                </a:lnTo>
                <a:lnTo>
                  <a:pt x="41874" y="1684061"/>
                </a:lnTo>
                <a:lnTo>
                  <a:pt x="39056" y="1667956"/>
                </a:lnTo>
                <a:lnTo>
                  <a:pt x="38100" y="1651000"/>
                </a:lnTo>
                <a:lnTo>
                  <a:pt x="38100" y="76200"/>
                </a:lnTo>
                <a:lnTo>
                  <a:pt x="39056" y="59244"/>
                </a:lnTo>
                <a:lnTo>
                  <a:pt x="41874" y="43139"/>
                </a:lnTo>
                <a:lnTo>
                  <a:pt x="46413" y="28691"/>
                </a:lnTo>
                <a:lnTo>
                  <a:pt x="52446" y="16625"/>
                </a:lnTo>
                <a:lnTo>
                  <a:pt x="59670" y="7547"/>
                </a:lnTo>
                <a:lnTo>
                  <a:pt x="67722" y="1911"/>
                </a:lnTo>
                <a:lnTo>
                  <a:pt x="76200" y="0"/>
                </a:lnTo>
                <a:close/>
              </a:path>
            </a:pathLst>
          </a:custGeom>
          <a:solidFill>
            <a:srgbClr val="E65100"/>
          </a:solidFill>
          <a:ln>
            <a:noFill/>
          </a:ln>
        </p:spPr>
        <p:txBody>
          <a:bodyPr/>
          <a:lstStyle/>
          <a:p>
            <a:endParaRPr lang="zh-CN"/>
          </a:p>
        </p:txBody>
      </p:sp>
      <p:sp>
        <p:nvSpPr>
          <p:cNvPr id="244473" name="BorderLine_bottom"/>
          <p:cNvSpPr>
            <a:spLocks noGrp="true"/>
          </p:cNvSpPr>
          <p:nvPr/>
        </p:nvSpPr>
        <p:spPr>
          <a:xfrm>
            <a:off x="4368800" y="40767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74" name="BorderLine_bottom"/>
          <p:cNvSpPr>
            <a:spLocks noGrp="true"/>
          </p:cNvSpPr>
          <p:nvPr/>
        </p:nvSpPr>
        <p:spPr>
          <a:xfrm>
            <a:off x="8305800" y="40767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75" name="BorderLine_bottom"/>
          <p:cNvSpPr>
            <a:spLocks noGrp="true"/>
          </p:cNvSpPr>
          <p:nvPr/>
        </p:nvSpPr>
        <p:spPr>
          <a:xfrm>
            <a:off x="12242800" y="4076700"/>
            <a:ext cx="76200" cy="38100"/>
          </a:xfrm>
          <a:custGeom>
            <a:avLst/>
            <a:gdLst/>
            <a:ahLst/>
            <a:cxnLst/>
            <a:pathLst>
              <a:path w="76200" h="38100">
                <a:moveTo>
                  <a:pt x="0" y="0"/>
                </a:moveTo>
                <a:lnTo>
                  <a:pt x="76200" y="0"/>
                </a:lnTo>
                <a:lnTo>
                  <a:pt x="76200" y="38100"/>
                </a:lnTo>
                <a:lnTo>
                  <a:pt x="0" y="38100"/>
                </a:lnTo>
                <a:close/>
              </a:path>
            </a:pathLst>
          </a:custGeom>
          <a:solidFill>
            <a:srgbClr val="000000"/>
          </a:solidFill>
          <a:ln>
            <a:noFill/>
          </a:ln>
        </p:spPr>
        <p:txBody>
          <a:bodyPr/>
          <a:lstStyle/>
          <a:p>
            <a:endParaRPr lang="zh-CN"/>
          </a:p>
        </p:txBody>
      </p:sp>
      <p:sp>
        <p:nvSpPr>
          <p:cNvPr id="244476" name="BorderLine_right"/>
          <p:cNvSpPr>
            <a:spLocks noGrp="true"/>
          </p:cNvSpPr>
          <p:nvPr/>
        </p:nvSpPr>
        <p:spPr>
          <a:xfrm>
            <a:off x="15738475" y="2032000"/>
            <a:ext cx="9525" cy="4064000"/>
          </a:xfrm>
          <a:custGeom>
            <a:avLst/>
            <a:gdLst/>
            <a:ahLst/>
            <a:cxnLst/>
            <a:pathLst>
              <a:path w="9525" h="4064000">
                <a:moveTo>
                  <a:pt x="-66675" y="0"/>
                </a:moveTo>
                <a:lnTo>
                  <a:pt x="-49719" y="1911"/>
                </a:lnTo>
                <a:lnTo>
                  <a:pt x="-33614" y="7547"/>
                </a:lnTo>
                <a:lnTo>
                  <a:pt x="-19166" y="16625"/>
                </a:lnTo>
                <a:lnTo>
                  <a:pt x="-7100" y="28691"/>
                </a:lnTo>
                <a:lnTo>
                  <a:pt x="1978" y="43139"/>
                </a:lnTo>
                <a:lnTo>
                  <a:pt x="7614" y="59244"/>
                </a:lnTo>
                <a:lnTo>
                  <a:pt x="9525" y="76200"/>
                </a:lnTo>
                <a:lnTo>
                  <a:pt x="9525" y="3987800"/>
                </a:lnTo>
                <a:lnTo>
                  <a:pt x="7614" y="4004756"/>
                </a:lnTo>
                <a:lnTo>
                  <a:pt x="1978" y="4020861"/>
                </a:lnTo>
                <a:lnTo>
                  <a:pt x="-7100" y="4035309"/>
                </a:lnTo>
                <a:lnTo>
                  <a:pt x="-19166" y="4047375"/>
                </a:lnTo>
                <a:lnTo>
                  <a:pt x="-33614" y="4056453"/>
                </a:lnTo>
                <a:lnTo>
                  <a:pt x="-49719" y="4062089"/>
                </a:lnTo>
                <a:lnTo>
                  <a:pt x="-66675" y="4064000"/>
                </a:lnTo>
                <a:lnTo>
                  <a:pt x="-58197" y="4062089"/>
                </a:lnTo>
                <a:lnTo>
                  <a:pt x="-50145" y="4056453"/>
                </a:lnTo>
                <a:lnTo>
                  <a:pt x="-42921" y="4047375"/>
                </a:lnTo>
                <a:lnTo>
                  <a:pt x="-36888" y="4035309"/>
                </a:lnTo>
                <a:lnTo>
                  <a:pt x="-32349" y="4020861"/>
                </a:lnTo>
                <a:lnTo>
                  <a:pt x="-29531" y="4004756"/>
                </a:lnTo>
                <a:lnTo>
                  <a:pt x="-28575" y="3987800"/>
                </a:lnTo>
                <a:lnTo>
                  <a:pt x="-28575" y="76200"/>
                </a:lnTo>
                <a:lnTo>
                  <a:pt x="-29531" y="59244"/>
                </a:lnTo>
                <a:lnTo>
                  <a:pt x="-32349" y="43139"/>
                </a:lnTo>
                <a:lnTo>
                  <a:pt x="-36888" y="28691"/>
                </a:lnTo>
                <a:lnTo>
                  <a:pt x="-42921" y="16625"/>
                </a:lnTo>
                <a:lnTo>
                  <a:pt x="-50145" y="7547"/>
                </a:lnTo>
                <a:lnTo>
                  <a:pt x="-58197" y="1911"/>
                </a:lnTo>
                <a:lnTo>
                  <a:pt x="-66675" y="0"/>
                </a:lnTo>
                <a:close/>
              </a:path>
            </a:pathLst>
          </a:custGeom>
          <a:solidFill>
            <a:srgbClr val="E65100">
              <a:alpha val="40000"/>
            </a:srgbClr>
          </a:solidFill>
          <a:ln>
            <a:noFill/>
          </a:ln>
        </p:spPr>
        <p:txBody>
          <a:bodyPr/>
          <a:lstStyle/>
          <a:p>
            <a:endParaRPr lang="zh-CN"/>
          </a:p>
        </p:txBody>
      </p:sp>
      <p:sp>
        <p:nvSpPr>
          <p:cNvPr id="244477" name="BorderLine_left"/>
          <p:cNvSpPr>
            <a:spLocks noGrp="true"/>
          </p:cNvSpPr>
          <p:nvPr/>
        </p:nvSpPr>
        <p:spPr>
          <a:xfrm>
            <a:off x="4368800" y="4013200"/>
            <a:ext cx="57150" cy="101600"/>
          </a:xfrm>
          <a:custGeom>
            <a:avLst/>
            <a:gdLst/>
            <a:ahLst/>
            <a:cxnLst/>
            <a:pathLst>
              <a:path w="57150" h="101600">
                <a:moveTo>
                  <a:pt x="0" y="0"/>
                </a:moveTo>
                <a:lnTo>
                  <a:pt x="57150" y="0"/>
                </a:lnTo>
                <a:lnTo>
                  <a:pt x="57150" y="101600"/>
                </a:lnTo>
                <a:lnTo>
                  <a:pt x="0" y="101600"/>
                </a:lnTo>
                <a:close/>
              </a:path>
            </a:pathLst>
          </a:custGeom>
          <a:solidFill>
            <a:srgbClr val="4DB6AC"/>
          </a:solidFill>
          <a:ln>
            <a:noFill/>
          </a:ln>
        </p:spPr>
        <p:txBody>
          <a:bodyPr/>
          <a:lstStyle/>
          <a:p>
            <a:endParaRPr lang="zh-CN"/>
          </a:p>
        </p:txBody>
      </p:sp>
      <p:sp>
        <p:nvSpPr>
          <p:cNvPr id="244478" name="BorderLine_left"/>
          <p:cNvSpPr>
            <a:spLocks noGrp="true"/>
          </p:cNvSpPr>
          <p:nvPr/>
        </p:nvSpPr>
        <p:spPr>
          <a:xfrm>
            <a:off x="8305800" y="4013200"/>
            <a:ext cx="57150" cy="101600"/>
          </a:xfrm>
          <a:custGeom>
            <a:avLst/>
            <a:gdLst/>
            <a:ahLst/>
            <a:cxnLst/>
            <a:pathLst>
              <a:path w="57150" h="101600">
                <a:moveTo>
                  <a:pt x="0" y="0"/>
                </a:moveTo>
                <a:lnTo>
                  <a:pt x="57150" y="0"/>
                </a:lnTo>
                <a:lnTo>
                  <a:pt x="57150" y="101600"/>
                </a:lnTo>
                <a:lnTo>
                  <a:pt x="0" y="101600"/>
                </a:lnTo>
                <a:close/>
              </a:path>
            </a:pathLst>
          </a:custGeom>
          <a:solidFill>
            <a:srgbClr val="4DB6AC"/>
          </a:solidFill>
          <a:ln>
            <a:noFill/>
          </a:ln>
        </p:spPr>
        <p:txBody>
          <a:bodyPr/>
          <a:lstStyle/>
          <a:p>
            <a:endParaRPr lang="zh-CN"/>
          </a:p>
        </p:txBody>
      </p:sp>
      <p:sp>
        <p:nvSpPr>
          <p:cNvPr id="244479" name="BorderLine_left"/>
          <p:cNvSpPr>
            <a:spLocks noGrp="true"/>
          </p:cNvSpPr>
          <p:nvPr/>
        </p:nvSpPr>
        <p:spPr>
          <a:xfrm>
            <a:off x="12242800" y="4013200"/>
            <a:ext cx="57150" cy="101600"/>
          </a:xfrm>
          <a:custGeom>
            <a:avLst/>
            <a:gdLst/>
            <a:ahLst/>
            <a:cxnLst/>
            <a:pathLst>
              <a:path w="57150" h="101600">
                <a:moveTo>
                  <a:pt x="0" y="0"/>
                </a:moveTo>
                <a:lnTo>
                  <a:pt x="57150" y="0"/>
                </a:lnTo>
                <a:lnTo>
                  <a:pt x="57150" y="101600"/>
                </a:lnTo>
                <a:lnTo>
                  <a:pt x="0" y="101600"/>
                </a:lnTo>
                <a:close/>
              </a:path>
            </a:pathLst>
          </a:custGeom>
          <a:solidFill>
            <a:srgbClr val="4DB6AC"/>
          </a:solidFill>
          <a:ln>
            <a:noFill/>
          </a:ln>
        </p:spPr>
        <p:txBody>
          <a:bodyPr/>
          <a:lstStyle/>
          <a:p>
            <a:endParaRPr lang="zh-CN"/>
          </a:p>
        </p:txBody>
      </p:sp>
      <p:sp>
        <p:nvSpPr>
          <p:cNvPr id="244480" name="BorderLine_bottom"/>
          <p:cNvSpPr>
            <a:spLocks noGrp="true"/>
          </p:cNvSpPr>
          <p:nvPr/>
        </p:nvSpPr>
        <p:spPr>
          <a:xfrm>
            <a:off x="12319000" y="6086475"/>
            <a:ext cx="3429000" cy="9525"/>
          </a:xfrm>
          <a:custGeom>
            <a:avLst/>
            <a:gdLst/>
            <a:ahLst/>
            <a:cxnLst/>
            <a:pathLst>
              <a:path w="3429000" h="9525">
                <a:moveTo>
                  <a:pt x="0" y="-66675"/>
                </a:moveTo>
                <a:lnTo>
                  <a:pt x="1911" y="-49719"/>
                </a:lnTo>
                <a:lnTo>
                  <a:pt x="7547" y="-33614"/>
                </a:lnTo>
                <a:lnTo>
                  <a:pt x="16625" y="-19166"/>
                </a:lnTo>
                <a:lnTo>
                  <a:pt x="28691" y="-7100"/>
                </a:lnTo>
                <a:lnTo>
                  <a:pt x="43139" y="1978"/>
                </a:lnTo>
                <a:lnTo>
                  <a:pt x="59244" y="7614"/>
                </a:lnTo>
                <a:lnTo>
                  <a:pt x="76200" y="9525"/>
                </a:lnTo>
                <a:lnTo>
                  <a:pt x="3352800" y="9525"/>
                </a:lnTo>
                <a:lnTo>
                  <a:pt x="3369756" y="7614"/>
                </a:lnTo>
                <a:lnTo>
                  <a:pt x="3385861" y="1978"/>
                </a:lnTo>
                <a:lnTo>
                  <a:pt x="3400309" y="-7100"/>
                </a:lnTo>
                <a:lnTo>
                  <a:pt x="3412375" y="-19166"/>
                </a:lnTo>
                <a:lnTo>
                  <a:pt x="3421453" y="-33614"/>
                </a:lnTo>
                <a:lnTo>
                  <a:pt x="3427089" y="-49719"/>
                </a:lnTo>
                <a:lnTo>
                  <a:pt x="3429000" y="-66675"/>
                </a:lnTo>
                <a:lnTo>
                  <a:pt x="3427089" y="-58197"/>
                </a:lnTo>
                <a:lnTo>
                  <a:pt x="3421453" y="-50145"/>
                </a:lnTo>
                <a:lnTo>
                  <a:pt x="3412375" y="-42921"/>
                </a:lnTo>
                <a:lnTo>
                  <a:pt x="3400309" y="-36888"/>
                </a:lnTo>
                <a:lnTo>
                  <a:pt x="3385861" y="-32349"/>
                </a:lnTo>
                <a:lnTo>
                  <a:pt x="3369756" y="-29531"/>
                </a:lnTo>
                <a:lnTo>
                  <a:pt x="3352800" y="-28575"/>
                </a:lnTo>
                <a:lnTo>
                  <a:pt x="76200" y="-28575"/>
                </a:lnTo>
                <a:lnTo>
                  <a:pt x="59244" y="-29531"/>
                </a:lnTo>
                <a:lnTo>
                  <a:pt x="43139" y="-32349"/>
                </a:lnTo>
                <a:lnTo>
                  <a:pt x="28691" y="-36888"/>
                </a:lnTo>
                <a:lnTo>
                  <a:pt x="16625" y="-42921"/>
                </a:lnTo>
                <a:lnTo>
                  <a:pt x="7547" y="-50145"/>
                </a:lnTo>
                <a:lnTo>
                  <a:pt x="1911" y="-58197"/>
                </a:lnTo>
                <a:lnTo>
                  <a:pt x="0" y="-66675"/>
                </a:lnTo>
                <a:close/>
              </a:path>
            </a:pathLst>
          </a:custGeom>
          <a:solidFill>
            <a:srgbClr val="E65100">
              <a:alpha val="40000"/>
            </a:srgbClr>
          </a:solidFill>
          <a:ln>
            <a:noFill/>
          </a:ln>
        </p:spPr>
        <p:txBody>
          <a:bodyPr/>
          <a:lstStyle/>
          <a:p>
            <a:endParaRPr lang="zh-CN"/>
          </a:p>
        </p:txBody>
      </p:sp>
      <p:sp>
        <p:nvSpPr>
          <p:cNvPr id="244481" name="BorderLine_left"/>
          <p:cNvSpPr>
            <a:spLocks noGrp="true"/>
          </p:cNvSpPr>
          <p:nvPr/>
        </p:nvSpPr>
        <p:spPr>
          <a:xfrm>
            <a:off x="12319000" y="2032000"/>
            <a:ext cx="9525" cy="4064000"/>
          </a:xfrm>
          <a:custGeom>
            <a:avLst/>
            <a:gdLst/>
            <a:ahLst/>
            <a:cxnLst/>
            <a:pathLst>
              <a:path w="9525" h="4064000">
                <a:moveTo>
                  <a:pt x="76200" y="0"/>
                </a:moveTo>
                <a:lnTo>
                  <a:pt x="59244" y="1911"/>
                </a:lnTo>
                <a:lnTo>
                  <a:pt x="43139" y="7547"/>
                </a:lnTo>
                <a:lnTo>
                  <a:pt x="28691" y="16625"/>
                </a:lnTo>
                <a:lnTo>
                  <a:pt x="16625" y="28691"/>
                </a:lnTo>
                <a:lnTo>
                  <a:pt x="7547" y="43139"/>
                </a:lnTo>
                <a:lnTo>
                  <a:pt x="1911" y="59244"/>
                </a:lnTo>
                <a:lnTo>
                  <a:pt x="0" y="76200"/>
                </a:lnTo>
                <a:lnTo>
                  <a:pt x="0" y="3987800"/>
                </a:lnTo>
                <a:lnTo>
                  <a:pt x="1911" y="4004756"/>
                </a:lnTo>
                <a:lnTo>
                  <a:pt x="7547" y="4020861"/>
                </a:lnTo>
                <a:lnTo>
                  <a:pt x="16625" y="4035309"/>
                </a:lnTo>
                <a:lnTo>
                  <a:pt x="28691" y="4047375"/>
                </a:lnTo>
                <a:lnTo>
                  <a:pt x="43139" y="4056453"/>
                </a:lnTo>
                <a:lnTo>
                  <a:pt x="59244" y="4062089"/>
                </a:lnTo>
                <a:lnTo>
                  <a:pt x="76200" y="4064000"/>
                </a:lnTo>
                <a:lnTo>
                  <a:pt x="67722" y="4062089"/>
                </a:lnTo>
                <a:lnTo>
                  <a:pt x="59670" y="4056453"/>
                </a:lnTo>
                <a:lnTo>
                  <a:pt x="52446" y="4047375"/>
                </a:lnTo>
                <a:lnTo>
                  <a:pt x="46413" y="4035309"/>
                </a:lnTo>
                <a:lnTo>
                  <a:pt x="41874" y="4020861"/>
                </a:lnTo>
                <a:lnTo>
                  <a:pt x="39056" y="4004756"/>
                </a:lnTo>
                <a:lnTo>
                  <a:pt x="38100" y="3987800"/>
                </a:lnTo>
                <a:lnTo>
                  <a:pt x="38100" y="76200"/>
                </a:lnTo>
                <a:lnTo>
                  <a:pt x="39056" y="59244"/>
                </a:lnTo>
                <a:lnTo>
                  <a:pt x="41874" y="43139"/>
                </a:lnTo>
                <a:lnTo>
                  <a:pt x="46413" y="28691"/>
                </a:lnTo>
                <a:lnTo>
                  <a:pt x="52446" y="16625"/>
                </a:lnTo>
                <a:lnTo>
                  <a:pt x="59670" y="7547"/>
                </a:lnTo>
                <a:lnTo>
                  <a:pt x="67722" y="1911"/>
                </a:lnTo>
                <a:lnTo>
                  <a:pt x="76200" y="0"/>
                </a:lnTo>
                <a:close/>
              </a:path>
            </a:pathLst>
          </a:custGeom>
          <a:solidFill>
            <a:srgbClr val="E65100">
              <a:alpha val="40000"/>
            </a:srgbClr>
          </a:solidFill>
          <a:ln>
            <a:noFill/>
          </a:ln>
        </p:spPr>
        <p:txBody>
          <a:bodyPr/>
          <a:lstStyle/>
          <a:p>
            <a:endParaRPr lang="zh-CN"/>
          </a:p>
        </p:txBody>
      </p:sp>
      <p:sp>
        <p:nvSpPr>
          <p:cNvPr id="3104005" name="Shape "/>
          <p:cNvSpPr>
            <a:spLocks noGrp="true"/>
          </p:cNvSpPr>
          <p:nvPr/>
        </p:nvSpPr>
        <p:spPr>
          <a:xfrm>
            <a:off x="508000" y="584200"/>
            <a:ext cx="76200" cy="355600"/>
          </a:xfrm>
          <a:prstGeom prst="roundRect">
            <a:avLst>
              <a:gd name="adj" fmla="val 33333"/>
            </a:avLst>
          </a:prstGeom>
          <a:solidFill>
            <a:srgbClr val="00796B"/>
          </a:solidFill>
          <a:ln>
            <a:noFill/>
          </a:ln>
          <a:effectLst>
            <a:outerShdw blurRad="25400" dist="12700" dir="5400000" algn="ctr">
              <a:srgbClr val="000000">
                <a:alpha val="5000"/>
              </a:srgbClr>
            </a:outerShdw>
          </a:effectLst>
        </p:spPr>
        <p:txBody>
          <a:bodyPr/>
          <a:lstStyle/>
          <a:p>
            <a:endParaRPr lang="zh-CN"/>
          </a:p>
        </p:txBody>
      </p:sp>
      <p:sp>
        <p:nvSpPr>
          <p:cNvPr id="2125844" name="SimpleText "/>
          <p:cNvSpPr>
            <a:spLocks noGrp="true"/>
          </p:cNvSpPr>
          <p:nvPr>
            <p:ph type="body"/>
          </p:nvPr>
        </p:nvSpPr>
        <p:spPr>
          <a:xfrm>
            <a:off x="787400" y="419100"/>
            <a:ext cx="14376400" cy="685800"/>
          </a:xfrm>
          <a:prstGeom prst="rect">
            <a:avLst/>
          </a:prstGeom>
          <a:noFill/>
          <a:ln>
            <a:noFill/>
          </a:ln>
        </p:spPr>
        <p:txBody>
          <a:bodyPr lIns="0" tIns="0" rIns="0" bIns="0"/>
          <a:lstStyle/>
          <a:p>
            <a:pPr algn="l">
              <a:lnSpc>
                <a:spcPct val="125000"/>
              </a:lnSpc>
              <a:buNone/>
            </a:pPr>
            <a:r>
              <a:rPr lang="zh-CN" sz="3600" b="1">
                <a:solidFill>
                  <a:srgbClr val="1E293B"/>
                </a:solidFill>
                <a:latin typeface="Noto Sans SC"/>
                <a:ea typeface="Noto Sans SC"/>
              </a:rPr>
              <a:t>警示：改行转岗申报要求</a:t>
            </a:r>
            <a:endParaRPr lang="zh-CN"/>
          </a:p>
        </p:txBody>
      </p:sp>
      <p:sp>
        <p:nvSpPr>
          <p:cNvPr id="3104006" name="Shape "/>
          <p:cNvSpPr>
            <a:spLocks noGrp="true"/>
          </p:cNvSpPr>
          <p:nvPr/>
        </p:nvSpPr>
        <p:spPr>
          <a:xfrm>
            <a:off x="14670913" y="565150"/>
            <a:ext cx="1079500" cy="393700"/>
          </a:xfrm>
          <a:prstGeom prst="roundRect">
            <a:avLst>
              <a:gd name="adj" fmla="val 19354"/>
            </a:avLst>
          </a:prstGeom>
          <a:solidFill>
            <a:srgbClr val="FFFFFF">
              <a:alpha val="60000"/>
            </a:srgbClr>
          </a:solidFill>
          <a:ln w="12700">
            <a:solidFill>
              <a:srgbClr val="4DB6AC">
                <a:alpha val="30000"/>
              </a:srgbClr>
            </a:solidFill>
            <a:prstDash val="solid"/>
            <a:round/>
          </a:ln>
        </p:spPr>
        <p:txBody>
          <a:bodyPr/>
          <a:lstStyle/>
          <a:p>
            <a:endParaRPr lang="zh-CN"/>
          </a:p>
        </p:txBody>
      </p:sp>
      <p:sp>
        <p:nvSpPr>
          <p:cNvPr id="2125845" name="SimpleText "/>
          <p:cNvSpPr>
            <a:spLocks noGrp="true"/>
          </p:cNvSpPr>
          <p:nvPr>
            <p:ph type="body"/>
          </p:nvPr>
        </p:nvSpPr>
        <p:spPr>
          <a:xfrm>
            <a:off x="14836013" y="628650"/>
            <a:ext cx="1016000" cy="266700"/>
          </a:xfrm>
          <a:prstGeom prst="rect">
            <a:avLst/>
          </a:prstGeom>
          <a:noFill/>
          <a:ln>
            <a:noFill/>
          </a:ln>
        </p:spPr>
        <p:txBody>
          <a:bodyPr lIns="0" tIns="0" rIns="0" bIns="0"/>
          <a:lstStyle/>
          <a:p>
            <a:pPr algn="l">
              <a:lnSpc>
                <a:spcPct val="125000"/>
              </a:lnSpc>
              <a:buNone/>
            </a:pPr>
            <a:r>
              <a:rPr lang="zh-CN" sz="1400" b="1">
                <a:solidFill>
                  <a:srgbClr val="00796B"/>
                </a:solidFill>
                <a:latin typeface="Noto Sans SC"/>
                <a:ea typeface="Noto Sans SC"/>
              </a:rPr>
              <a:t>政策解读</a:t>
            </a:r>
            <a:endParaRPr lang="zh-CN"/>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a:gsLst>
            <a:gs pos="0">
              <a:schemeClr val="phClr">
                <a:tint val="50000"/>
                <a:satMod val="300000"/>
              </a:schemeClr>
            </a:gs>
            <a:gs pos="100000">
              <a:schemeClr val="phClr">
                <a:tint val="50000"/>
                <a:satMod val="300000"/>
              </a:schemeClr>
            </a:gs>
          </a:gsLst>
          <a:lin ang="16200000" scaled="true"/>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olidFill>
          <a:prstDash val="solid"/>
        </a:ln>
        <a:ln w="25400" cap="flat" cmpd="sng" algn="ctr">
          <a:solidFill>
            <a:schemeClr val="phClr"/>
          </a:solidFill>
        </a:ln>
        <a:ln w="38100" cap="flat" cmpd="sng" algn="ctr">
          <a:solidFill>
            <a:schemeClr val="phClr"/>
          </a:solidFill>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50000"/>
                <a:satMod val="300000"/>
              </a:schemeClr>
            </a:gs>
            <a:gs pos="100000">
              <a:schemeClr val="phClr">
                <a:tint val="50000"/>
                <a:satMod val="300000"/>
              </a:schemeClr>
            </a:gs>
          </a:gsLst>
          <a:lin ang="16200000" scaled="true"/>
        </a:gradFill>
        <a:gradFill>
          <a:gsLst>
            <a:gs pos="0">
              <a:schemeClr val="phClr">
                <a:tint val="80000"/>
                <a:satMod val="200000"/>
              </a:schemeClr>
            </a:gs>
            <a:gs pos="100000">
              <a:schemeClr val="phClr">
                <a:shade val="30000"/>
                <a:satMod val="200000"/>
              </a:schemeClr>
            </a:gs>
          </a:gsLst>
          <a:lin ang="16200000" scaled="tru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3440</Words>
  <Application>WPS 演示</Application>
  <PresentationFormat/>
  <Paragraphs>469</Paragraphs>
  <Slides>18</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18</vt:i4>
      </vt:variant>
    </vt:vector>
  </HeadingPairs>
  <TitlesOfParts>
    <vt:vector size="33" baseType="lpstr">
      <vt:lpstr>Arial</vt:lpstr>
      <vt:lpstr>宋体</vt:lpstr>
      <vt:lpstr>Wingdings</vt:lpstr>
      <vt:lpstr>Noto Sans SC</vt:lpstr>
      <vt:lpstr>仿宋_GB2312</vt:lpstr>
      <vt:lpstr>微软雅黑</vt:lpstr>
      <vt:lpstr>Times New Roman</vt:lpstr>
      <vt:lpstr>微软雅黑</vt:lpstr>
      <vt:lpstr>方正黑体_GBK</vt:lpstr>
      <vt:lpstr>宋体</vt:lpstr>
      <vt:lpstr>Arial Unicode MS</vt:lpstr>
      <vt:lpstr>Calibri</vt:lpstr>
      <vt:lpstr>DejaVu Sans</vt:lpstr>
      <vt:lpstr>方正书宋_GBK</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 民企高工评审政策解读</dc:title>
  <dc:creator>Claude Code</dc:creator>
  <cp:lastModifiedBy>hanzh</cp:lastModifiedBy>
  <cp:revision>2</cp:revision>
  <dcterms:created xsi:type="dcterms:W3CDTF">2026-07-20T07:35:41Z</dcterms:created>
  <dcterms:modified xsi:type="dcterms:W3CDTF">2026-07-20T07:35:41Z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{"ContentPropagator":"001191340000711771143J00000","Label":"1","ReservedCode1":"1784531297754","ProduceID":"zhiwen-pptx-178452263345867-hsWr80fL","ReservedCode2":"1784531297754","PropagateID":"zhiwen-pptx-178452263345867-hsWr80fL","ContentProducer":"001191340000711771143J00000"}</vt:lpwstr>
  </property>
  <property fmtid="{D5CDD505-2E9C-101B-9397-08002B2CF9AE}" pid="3" name="KSOProductBuildVer">
    <vt:lpwstr>2052-11.8.2.10337</vt:lpwstr>
  </property>
</Properties>
</file>